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3" r:id="rId3"/>
    <p:sldId id="281" r:id="rId4"/>
    <p:sldId id="261" r:id="rId5"/>
    <p:sldId id="264" r:id="rId6"/>
    <p:sldId id="265" r:id="rId7"/>
    <p:sldId id="260" r:id="rId8"/>
    <p:sldId id="263" r:id="rId9"/>
    <p:sldId id="262" r:id="rId10"/>
    <p:sldId id="268" r:id="rId11"/>
    <p:sldId id="271" r:id="rId12"/>
    <p:sldId id="273" r:id="rId13"/>
    <p:sldId id="270" r:id="rId14"/>
    <p:sldId id="279" r:id="rId15"/>
    <p:sldId id="269" r:id="rId16"/>
    <p:sldId id="267" r:id="rId17"/>
    <p:sldId id="272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0A7E3"/>
    <a:srgbClr val="FF00FF"/>
    <a:srgbClr val="CC0000"/>
    <a:srgbClr val="A50021"/>
    <a:srgbClr val="00FF00"/>
    <a:srgbClr val="FFFF00"/>
    <a:srgbClr val="BC0000"/>
    <a:srgbClr val="CC99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C39E-1C36-485A-8981-9B13C89C128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1D9AB-C223-492C-919B-A1971BB8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0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D9AB-C223-492C-919B-A1971BB815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D9AB-C223-492C-919B-A1971BB815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728D7-82B5-4328-8C36-5FBBA5502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E9409-55BF-4FF6-8831-E926114FD0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3F626-661D-42B4-B718-1F71904F2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EB7CA-46DC-42FF-AE14-2C38E0370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A442B-84C8-4739-9380-98BCA1D425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D5788-D604-4533-9E21-A6AAFBF567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93F56-9EA0-4605-B157-E90B1E88ED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E37E-E3F0-472C-ABD8-AFCA129AD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A1AFC-50A4-4D1E-9718-398B0F42D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2925D-BAAF-4E2D-9A91-CEBAF1A26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851E1-D558-49F0-9B1F-ECBDD279A3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7E4"/>
            </a:gs>
            <a:gs pos="100000">
              <a:srgbClr val="9B9B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25C18F-8F8A-4648-BE24-7CECC2AAA2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0;&#1091;&#1076;&#1080;&#1086;.wm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gallerix.ru/album/Burli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ekino.ru/cat.php" TargetMode="External"/><Relationship Id="rId2" Type="http://schemas.openxmlformats.org/officeDocument/2006/relationships/hyperlink" Target="mailto:portal@gramota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AD%D1%82%D0%B8%D0%BC%D0%BE%D0%BB%D0%BE%D0%B3%D0%B8%D1%87%D0%B5%D1%81%D0%BA%D0%B8%D0%B9%20%D1%81%D0%BB%D0%BE%D0%B2%D0%B0%D1%80%D1%8C/%D0%9B%D1%8E%D0%B1%D0%B8%D1%82%D1%8C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ovari.yandex.ru/~%D0%BA%D0%BD%D0%B8%D0%B3%D0%B8/%D0%AD%D1%82%D0%B8%D0%BC%D0%BE%D0%BB%D0%BE%D0%B3%D0%B8%D1%87%D0%B5%D1%81%D0%BA%D0%B8%D0%B9%20%D1%81%D0%BB%D0%BE%D0%B2%D0%B0%D1%80%D1%8C/%D0%9C%D0%BE%D1%80%D0%BA%D0%BE%D0%B2%D1%8C/" TargetMode="External"/><Relationship Id="rId5" Type="http://schemas.openxmlformats.org/officeDocument/2006/relationships/hyperlink" Target="http://slovari.yandex.ru/~%D0%BA%D0%BD%D0%B8%D0%B3%D0%B8/%D0%AD%D1%82%D0%B8%D0%BC%D0%BE%D0%BB%D0%BE%D0%B3%D0%B8%D1%87%D0%B5%D1%81%D0%BA%D0%B8%D0%B9%20%D1%81%D0%BB%D0%BE%D0%B2%D0%B0%D1%80%D1%8C/%D0%A1%D0%B2%D0%B5%D0%BA%D1%80%D0%BE%D0%B2%D1%8C/" TargetMode="External"/><Relationship Id="rId4" Type="http://schemas.openxmlformats.org/officeDocument/2006/relationships/hyperlink" Target="http://slovari.yandex.ru/~%D0%BA%D0%BD%D0%B8%D0%B3%D0%B8/%D0%AD%D1%82%D0%B8%D0%BC%D0%BE%D0%BB%D0%BE%D0%B3%D0%B8%D1%87%D0%B5%D1%81%D0%BA%D0%B8%D0%B9%20%D1%81%D0%BB%D0%BE%D0%B2%D0%B0%D1%80%D1%8C/%D0%9B%D1%8E%D0%B1%D0%BE%D0%B9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lovari.yandex.ru/dict/tihonov/article/18/252-037.htm" TargetMode="External"/><Relationship Id="rId3" Type="http://schemas.openxmlformats.org/officeDocument/2006/relationships/hyperlink" Target="http://slovari.yandex.ru/dict/tihonov/article/18/252-032.htm" TargetMode="External"/><Relationship Id="rId7" Type="http://schemas.openxmlformats.org/officeDocument/2006/relationships/hyperlink" Target="http://slovari.yandex.ru/dict/tihonov/article/18/252-036.htm" TargetMode="External"/><Relationship Id="rId2" Type="http://schemas.openxmlformats.org/officeDocument/2006/relationships/hyperlink" Target="http://slovari.yandex.ru/dict/tihonov/article/18/252-03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ovari.yandex.ru/dict/tihonov/article/18/252-035.htm" TargetMode="External"/><Relationship Id="rId5" Type="http://schemas.openxmlformats.org/officeDocument/2006/relationships/hyperlink" Target="http://slovari.yandex.ru/dict/tihonov/article/18/252-034.htm" TargetMode="External"/><Relationship Id="rId4" Type="http://schemas.openxmlformats.org/officeDocument/2006/relationships/hyperlink" Target="http://slovari.yandex.ru/dict/tihonov/article/18/252-033.htm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dict/ushakov/article/ushakov/12/us210211.htm" TargetMode="External"/><Relationship Id="rId7" Type="http://schemas.openxmlformats.org/officeDocument/2006/relationships/hyperlink" Target="http://slovari.yandex.ru/dict/ushakov/article/ushakov/12/us210209.htm" TargetMode="External"/><Relationship Id="rId2" Type="http://schemas.openxmlformats.org/officeDocument/2006/relationships/hyperlink" Target="http://slovari.yandex.ru/dict/ushakov/article/ushakov/12/us210406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ovari.yandex.ru/dict/ushakov/article/ushakov/12/us210402.htm" TargetMode="External"/><Relationship Id="rId5" Type="http://schemas.openxmlformats.org/officeDocument/2006/relationships/hyperlink" Target="http://slovari.yandex.ru/dict/ushakov/article/ushakov/12/us210214.htm" TargetMode="External"/><Relationship Id="rId4" Type="http://schemas.openxmlformats.org/officeDocument/2006/relationships/hyperlink" Target="http://slovari.yandex.ru/dict/ushakov/article/ushakov/12/us210213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4648200"/>
            <a:ext cx="4267201" cy="1752600"/>
          </a:xfrm>
          <a:effectLst>
            <a:outerShdw dist="107763" dir="2700000" algn="ctr" rotWithShape="0">
              <a:srgbClr val="D0A7E3"/>
            </a:outerShdw>
          </a:effectLst>
        </p:spPr>
        <p:txBody>
          <a:bodyPr/>
          <a:lstStyle/>
          <a:p>
            <a:r>
              <a:rPr lang="ru-RU" sz="2800" b="1" i="1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800" i="1" dirty="0">
                <a:solidFill>
                  <a:schemeClr val="tx1"/>
                </a:solidFill>
              </a:rPr>
              <a:t/>
            </a:r>
            <a:br>
              <a:rPr lang="ru-RU" sz="1800" i="1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Harlow Solid Italic" pitchFamily="8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62000" y="273051"/>
            <a:ext cx="7924800" cy="109854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Межмуниципальный конкурс презентаций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«Энциклопедия одного слова»</a:t>
            </a:r>
            <a:endParaRPr lang="ru-RU" sz="2400" dirty="0"/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auto">
          <a:xfrm>
            <a:off x="152400" y="1905000"/>
            <a:ext cx="8763000" cy="2209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C8C8C"/>
              </a:gs>
              <a:gs pos="100000">
                <a:srgbClr val="E38996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5400" i="1" dirty="0" smtClean="0">
                <a:solidFill>
                  <a:schemeClr val="bg1"/>
                </a:solidFill>
                <a:effectLst>
                  <a:glow rad="101600">
                    <a:srgbClr val="FF00FF">
                      <a:alpha val="6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Arno Pro Smbd" pitchFamily="18" charset="0"/>
              </a:rPr>
              <a:t>Энциклопедия </a:t>
            </a:r>
            <a:r>
              <a:rPr lang="ru-RU" sz="5400" i="1" dirty="0" smtClean="0">
                <a:solidFill>
                  <a:schemeClr val="bg1"/>
                </a:solidFill>
                <a:effectLst>
                  <a:glow rad="101600">
                    <a:srgbClr val="FF00FF">
                      <a:alpha val="60000"/>
                    </a:srgb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Arno Pro Smbd" pitchFamily="18" charset="0"/>
              </a:rPr>
              <a:t> слова любовь</a:t>
            </a:r>
            <a:endParaRPr lang="ru-RU" sz="5400" b="1" dirty="0">
              <a:solidFill>
                <a:schemeClr val="bg1"/>
              </a:solidFill>
              <a:effectLst>
                <a:glow rad="101600">
                  <a:srgbClr val="FF00FF">
                    <a:alpha val="60000"/>
                  </a:srgbClr>
                </a:glow>
                <a:innerShdw blurRad="63500" dist="50800" dir="27000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  <a:latin typeface="Arno Pro Smbd" pitchFamily="18" charset="0"/>
            </a:endParaRPr>
          </a:p>
        </p:txBody>
      </p:sp>
      <p:pic>
        <p:nvPicPr>
          <p:cNvPr id="9" name="Рисунок 6" descr="SO02024_.WM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4648200"/>
            <a:ext cx="20129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05828" y="4800600"/>
            <a:ext cx="4238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Сафронова Карина Сергеевна,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/>
              <a:t>ученица 7 класса МКОУ СОШ </a:t>
            </a:r>
          </a:p>
          <a:p>
            <a:pPr algn="r"/>
            <a:r>
              <a:rPr lang="ru-RU" dirty="0"/>
              <a:t>п. Прудовой </a:t>
            </a:r>
            <a:r>
              <a:rPr lang="ru-RU" dirty="0" err="1"/>
              <a:t>Екатериновского</a:t>
            </a:r>
            <a:endParaRPr lang="ru-RU" dirty="0"/>
          </a:p>
          <a:p>
            <a:pPr algn="r"/>
            <a:r>
              <a:rPr lang="ru-RU" dirty="0"/>
              <a:t>района, Саратовской области </a:t>
            </a:r>
          </a:p>
          <a:p>
            <a:pPr algn="r"/>
            <a:r>
              <a:rPr lang="ru-RU" dirty="0"/>
              <a:t>     Руководитель: Алексеева Е.В.,                                                                                                                                                                                                                                      учитель русского языка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D0A7E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r>
              <a:rPr lang="ru-RU" sz="4000" i="1" dirty="0" smtClean="0"/>
              <a:t>Крылатые слова и выражения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096000" cy="4800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Любви все возрасты покорны </a:t>
            </a:r>
            <a:r>
              <a:rPr lang="ru-RU" sz="1600" b="1" dirty="0" smtClean="0"/>
              <a:t>- о том, что полюбить можно в любом возрасте.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Люби ближнего своего, как самого себя </a:t>
            </a:r>
            <a:r>
              <a:rPr lang="ru-RU" sz="1800" b="1" dirty="0" smtClean="0"/>
              <a:t>- означает, что надо относиться к людям, также как ты относишься к себе.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Люби врагов своих</a:t>
            </a:r>
            <a:r>
              <a:rPr lang="ru-RU" sz="1800" dirty="0" smtClean="0"/>
              <a:t> - </a:t>
            </a:r>
            <a:r>
              <a:rPr lang="ru-RU" sz="1800" b="1" dirty="0" smtClean="0"/>
              <a:t>умей прощать.</a:t>
            </a: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Тайная любовь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1) скрываемые любовные чувства; 2) внебрачные любовные отношения.</a:t>
            </a: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Совет да любовь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(разг.) — пожелание благополучия вступающим в брак.</a:t>
            </a: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Крутить любовь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(прост.) — об ухаживаниях.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Выйти замуж по любви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за любимого человека.</a:t>
            </a: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Любовь до гроба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вечная. </a:t>
            </a: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Любовь с первого взгляда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возникшая сразу с первой встречи.</a:t>
            </a:r>
          </a:p>
          <a:p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00305" y="1676400"/>
            <a:ext cx="294369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990600"/>
            <a:ext cx="4724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11631" r="13298"/>
          <a:stretch>
            <a:fillRect/>
          </a:stretch>
        </p:blipFill>
        <p:spPr bwMode="auto">
          <a:xfrm>
            <a:off x="1143000" y="554336"/>
            <a:ext cx="6629400" cy="630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477000" cy="76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i="1" dirty="0">
                <a:solidFill>
                  <a:schemeClr val="tx2"/>
                </a:solidFill>
              </a:rPr>
              <a:t>Слово  </a:t>
            </a:r>
            <a:r>
              <a:rPr lang="ru-RU" sz="2000" b="1" i="1" dirty="0">
                <a:solidFill>
                  <a:srgbClr val="FF0000"/>
                </a:solidFill>
              </a:rPr>
              <a:t>«любовь» </a:t>
            </a:r>
            <a:r>
              <a:rPr lang="ru-RU" sz="2000" b="1" i="1" dirty="0">
                <a:solidFill>
                  <a:schemeClr val="tx2"/>
                </a:solidFill>
              </a:rPr>
              <a:t>в  пословицах и поговорка</a:t>
            </a:r>
            <a:r>
              <a:rPr lang="ru-RU" sz="2000" b="1" dirty="0">
                <a:solidFill>
                  <a:schemeClr val="tx2"/>
                </a:solidFill>
              </a:rPr>
              <a:t>х: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990600"/>
            <a:ext cx="7467600" cy="5135563"/>
          </a:xfrm>
        </p:spPr>
        <p:txBody>
          <a:bodyPr/>
          <a:lstStyle/>
          <a:p>
            <a:r>
              <a:rPr lang="ru-RU" sz="1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Русские пословицы и поговорки: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 и любовь – всему голова.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 да любовь, на этом свет стоит.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любовь да совет, там и горя нет.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зла – полюбишь и козла.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побеждает.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сильнее страха.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любовь, там напасть. Полюбив, нагорюешься.</a:t>
            </a:r>
          </a:p>
          <a:p>
            <a:r>
              <a:rPr lang="ru-RU" sz="1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Японские:</a:t>
            </a:r>
            <a:endParaRPr lang="ru-RU" sz="1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400" dirty="0">
                <a:latin typeface="+mn-lt"/>
                <a:ea typeface="+mn-ea"/>
                <a:cs typeface="+mn-cs"/>
              </a:rPr>
              <a:t>Любовь и ненави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сть суть одно.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молчаливого светлячка жарче любви 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трескучей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цикады.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Любовью сыт не будешь.</a:t>
            </a:r>
          </a:p>
          <a:p>
            <a:r>
              <a:rPr lang="ru-RU" sz="1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Армянские:</a:t>
            </a:r>
            <a:endParaRPr lang="ru-RU" sz="1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— не пожар, а загорится — не потушишь.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— неугасимый огонь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ятно 1 15"/>
          <p:cNvSpPr/>
          <p:nvPr/>
        </p:nvSpPr>
        <p:spPr>
          <a:xfrm>
            <a:off x="0" y="228600"/>
            <a:ext cx="4038600" cy="2971800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5257800" y="2971800"/>
            <a:ext cx="3886200" cy="3886200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i="1" dirty="0" smtClean="0">
                <a:solidFill>
                  <a:schemeClr val="tx1"/>
                </a:solidFill>
                <a:latin typeface="Arno Pro Smbd" pitchFamily="18" charset="0"/>
                <a:ea typeface="Times New Roman" pitchFamily="18" charset="0"/>
                <a:cs typeface="Times New Roman" pitchFamily="18" charset="0"/>
              </a:rPr>
              <a:t>Заиграли весело,</a:t>
            </a:r>
            <a:endParaRPr lang="ru-RU" sz="1600" i="1" dirty="0" smtClean="0">
              <a:solidFill>
                <a:schemeClr val="tx1"/>
              </a:solidFill>
              <a:latin typeface="Arno Pro Smbd" pitchFamily="18" charset="0"/>
            </a:endParaRPr>
          </a:p>
          <a:p>
            <a:pPr lvl="0" algn="ctr" eaLnBrk="0" hangingPunct="0"/>
            <a:r>
              <a:rPr lang="ru-RU" sz="1600" i="1" dirty="0" smtClean="0">
                <a:solidFill>
                  <a:schemeClr val="tx1"/>
                </a:solidFill>
                <a:latin typeface="Arno Pro Smbd" pitchFamily="18" charset="0"/>
                <a:ea typeface="Times New Roman" pitchFamily="18" charset="0"/>
                <a:cs typeface="Times New Roman" pitchFamily="18" charset="0"/>
              </a:rPr>
              <a:t>А я-то невеселая.</a:t>
            </a:r>
          </a:p>
          <a:p>
            <a:pPr lvl="0" algn="ctr" eaLnBrk="0" hangingPunct="0"/>
            <a:r>
              <a:rPr lang="ru-RU" sz="1600" i="1" dirty="0" smtClean="0">
                <a:solidFill>
                  <a:schemeClr val="tx1"/>
                </a:solidFill>
                <a:latin typeface="Arno Pro Smbd" pitchFamily="18" charset="0"/>
                <a:ea typeface="Times New Roman" pitchFamily="18" charset="0"/>
                <a:cs typeface="Times New Roman" pitchFamily="18" charset="0"/>
              </a:rPr>
              <a:t>Моя любовь горячая</a:t>
            </a:r>
            <a:endParaRPr lang="ru-RU" sz="1600" i="1" dirty="0" smtClean="0">
              <a:solidFill>
                <a:schemeClr val="tx1"/>
              </a:solidFill>
              <a:latin typeface="Arno Pro Smbd" pitchFamily="18" charset="0"/>
            </a:endParaRPr>
          </a:p>
          <a:p>
            <a:pPr lvl="0" algn="ctr" eaLnBrk="0" hangingPunct="0"/>
            <a:r>
              <a:rPr lang="ru-RU" sz="1600" i="1" dirty="0" smtClean="0">
                <a:solidFill>
                  <a:schemeClr val="tx1"/>
                </a:solidFill>
                <a:latin typeface="Arno Pro Smbd" pitchFamily="18" charset="0"/>
                <a:ea typeface="Times New Roman" pitchFamily="18" charset="0"/>
                <a:cs typeface="Times New Roman" pitchFamily="18" charset="0"/>
              </a:rPr>
              <a:t>Далеко увезенная.</a:t>
            </a:r>
            <a:endParaRPr lang="ru-RU" sz="1600" i="1" dirty="0" smtClean="0">
              <a:solidFill>
                <a:schemeClr val="tx1"/>
              </a:solidFill>
              <a:latin typeface="Arno Pro Smbd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953000" y="0"/>
            <a:ext cx="4191000" cy="3048000"/>
          </a:xfrm>
          <a:prstGeom prst="cloud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Начинай, подруга, песню,</a:t>
            </a:r>
            <a:endParaRPr lang="ru-RU" sz="1600" i="1" dirty="0" smtClean="0">
              <a:solidFill>
                <a:schemeClr val="tx1"/>
              </a:solidFill>
              <a:latin typeface="Arno Pro Smbd" pitchFamily="18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Начинай какую </a:t>
            </a:r>
            <a:r>
              <a:rPr lang="ru-RU" sz="1600" b="1" i="1" dirty="0" err="1" smtClean="0">
                <a:solidFill>
                  <a:schemeClr val="tx1"/>
                </a:solidFill>
                <a:latin typeface="Arno Pro Smbd" pitchFamily="18" charset="0"/>
              </a:rPr>
              <a:t>хошь</a:t>
            </a: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,</a:t>
            </a:r>
            <a:endParaRPr lang="ru-RU" sz="1600" i="1" dirty="0" smtClean="0">
              <a:solidFill>
                <a:schemeClr val="tx1"/>
              </a:solidFill>
              <a:latin typeface="Arno Pro Smbd" pitchFamily="18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Про любовь только не надо,</a:t>
            </a:r>
            <a:endParaRPr lang="ru-RU" sz="1600" i="1" dirty="0" smtClean="0">
              <a:solidFill>
                <a:schemeClr val="tx1"/>
              </a:solidFill>
              <a:latin typeface="Arno Pro Smbd" pitchFamily="18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Мое сердце не тревожь.</a:t>
            </a:r>
            <a:endParaRPr lang="ru-RU" sz="1600" i="1" dirty="0">
              <a:solidFill>
                <a:schemeClr val="tx1"/>
              </a:solidFill>
              <a:latin typeface="Arno Pro Smbd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Arno Pro Smbd" pitchFamily="18" charset="0"/>
              </a:rPr>
              <a:t>Частушки</a:t>
            </a:r>
            <a:r>
              <a:rPr lang="ru-RU" i="1" dirty="0">
                <a:solidFill>
                  <a:schemeClr val="bg1"/>
                </a:solidFill>
                <a:latin typeface="Arno Pro Smbd" pitchFamily="18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Arno Pro Smbd" pitchFamily="18" charset="0"/>
              </a:rPr>
            </a:br>
            <a:endParaRPr lang="ru-RU" i="1" dirty="0">
              <a:solidFill>
                <a:schemeClr val="bg1"/>
              </a:solidFill>
              <a:latin typeface="Arno Pro Smb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3733800" cy="1828800"/>
          </a:xfrm>
        </p:spPr>
        <p:txBody>
          <a:bodyPr/>
          <a:lstStyle/>
          <a:p>
            <a:pPr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i="1" dirty="0" smtClean="0">
                <a:latin typeface="Arno Pro Smbd" pitchFamily="18" charset="0"/>
              </a:rPr>
              <a:t>                    Все я горы, косогоры.</a:t>
            </a:r>
          </a:p>
          <a:p>
            <a:pPr algn="ctr">
              <a:buNone/>
            </a:pPr>
            <a:r>
              <a:rPr lang="ru-RU" sz="1600" b="1" i="1" dirty="0" smtClean="0">
                <a:latin typeface="Arno Pro Smbd" pitchFamily="18" charset="0"/>
              </a:rPr>
              <a:t>                    Все я перемерила.</a:t>
            </a:r>
          </a:p>
          <a:p>
            <a:pPr algn="ctr">
              <a:buNone/>
            </a:pPr>
            <a:r>
              <a:rPr lang="ru-RU" sz="1600" b="1" i="1" dirty="0" smtClean="0">
                <a:latin typeface="Arno Pro Smbd" pitchFamily="18" charset="0"/>
              </a:rPr>
              <a:t>                      Своей любви я не имела</a:t>
            </a:r>
          </a:p>
          <a:p>
            <a:pPr algn="ctr">
              <a:buNone/>
            </a:pPr>
            <a:r>
              <a:rPr lang="ru-RU" sz="1600" b="1" i="1" dirty="0" smtClean="0">
                <a:latin typeface="Arno Pro Smbd" pitchFamily="18" charset="0"/>
              </a:rPr>
              <a:t>                      И чужой не верила.</a:t>
            </a:r>
          </a:p>
          <a:p>
            <a:pPr algn="ctr"/>
            <a:endParaRPr lang="ru-RU" sz="1600" b="1" i="1" dirty="0" smtClean="0">
              <a:solidFill>
                <a:schemeClr val="tx1"/>
              </a:solidFill>
              <a:latin typeface="Arno Pro Smbd" pitchFamily="18" charset="0"/>
            </a:endParaRPr>
          </a:p>
        </p:txBody>
      </p:sp>
      <p:pic>
        <p:nvPicPr>
          <p:cNvPr id="7171" name="Picture 3" descr="C:\Documents and Settings\Admin\Рабочий стол\muzyka-5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124200" cy="23431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6-конечная звезда 7"/>
          <p:cNvSpPr/>
          <p:nvPr/>
        </p:nvSpPr>
        <p:spPr>
          <a:xfrm>
            <a:off x="0" y="3657600"/>
            <a:ext cx="4495800" cy="3200400"/>
          </a:xfrm>
          <a:prstGeom prst="star6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Бежит быстрая водица –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Не хватает донышка,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Кто любви не испытает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Arno Pro Smbd" pitchFamily="18" charset="0"/>
              </a:rPr>
              <a:t>–Не  узнает горюшка.</a:t>
            </a:r>
            <a:endParaRPr lang="ru-RU" sz="1600" b="1" i="1" dirty="0">
              <a:solidFill>
                <a:schemeClr val="tx1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24200" y="5334000"/>
            <a:ext cx="5715000" cy="990600"/>
          </a:xfrm>
          <a:prstGeom prst="rect">
            <a:avLst/>
          </a:prstGeom>
          <a:solidFill>
            <a:srgbClr val="D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Любовь </a:t>
            </a:r>
            <a:r>
              <a:rPr lang="ru-RU" dirty="0" smtClean="0">
                <a:solidFill>
                  <a:schemeClr val="tx1"/>
                </a:solidFill>
              </a:rPr>
              <a:t>может изменить человека до неузнаваемости»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Теренций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4200" y="4114800"/>
            <a:ext cx="5791200" cy="914400"/>
          </a:xfrm>
          <a:prstGeom prst="rect">
            <a:avLst/>
          </a:prstGeom>
          <a:solidFill>
            <a:srgbClr val="D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24200" y="2971800"/>
            <a:ext cx="5715000" cy="914400"/>
          </a:xfrm>
          <a:prstGeom prst="rect">
            <a:avLst/>
          </a:prstGeom>
          <a:solidFill>
            <a:srgbClr val="D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828800"/>
            <a:ext cx="5638800" cy="914400"/>
          </a:xfrm>
          <a:prstGeom prst="rect">
            <a:avLst/>
          </a:prstGeom>
          <a:solidFill>
            <a:srgbClr val="D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8382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Афоризмы </a:t>
            </a:r>
            <a:r>
              <a:rPr lang="ru-RU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 словом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«любовь».</a:t>
            </a:r>
            <a: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838200"/>
            <a:ext cx="5867400" cy="838200"/>
          </a:xfrm>
          <a:solidFill>
            <a:srgbClr val="D0A7E3"/>
          </a:solidFill>
        </p:spPr>
        <p:txBody>
          <a:bodyPr/>
          <a:lstStyle/>
          <a:p>
            <a:pPr algn="r">
              <a:buNone/>
            </a:pPr>
            <a:r>
              <a:rPr lang="ru-RU" sz="1800" dirty="0" smtClean="0"/>
              <a:t>«</a:t>
            </a:r>
            <a:r>
              <a:rPr lang="ru-RU" sz="18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Любовь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соединяет в себе все добрые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качества    человека».                                                                                                                                   </a:t>
            </a:r>
            <a:r>
              <a:rPr lang="ru-RU" sz="1800" dirty="0" smtClean="0"/>
              <a:t>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О. Бальзак.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«Хороший человек - достоин </a:t>
            </a:r>
            <a:r>
              <a:rPr lang="ru-RU" sz="1800" dirty="0" smtClean="0">
                <a:solidFill>
                  <a:srgbClr val="FF0000"/>
                </a:solidFill>
              </a:rPr>
              <a:t>любви»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</a:t>
            </a:r>
            <a:r>
              <a:rPr lang="ru-RU" sz="1800" dirty="0" err="1" smtClean="0"/>
              <a:t>Антисфен</a:t>
            </a:r>
            <a:endParaRPr lang="ru-RU" sz="1800" dirty="0" smtClean="0"/>
          </a:p>
          <a:p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/>
              <a:t>« Мера </a:t>
            </a:r>
            <a:r>
              <a:rPr lang="ru-RU" sz="1800" dirty="0" smtClean="0">
                <a:solidFill>
                  <a:srgbClr val="FF0000"/>
                </a:solidFill>
              </a:rPr>
              <a:t>любви - любовь </a:t>
            </a:r>
            <a:r>
              <a:rPr lang="ru-RU" sz="1800" dirty="0" smtClean="0"/>
              <a:t>без меры».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>
              <a:buNone/>
            </a:pPr>
            <a:r>
              <a:rPr lang="ru-RU" sz="1800" dirty="0" smtClean="0"/>
              <a:t> Диоген</a:t>
            </a:r>
          </a:p>
          <a:p>
            <a:pPr>
              <a:buNone/>
            </a:pPr>
            <a:r>
              <a:rPr lang="ru-RU" sz="1800" dirty="0" smtClean="0"/>
              <a:t>      </a:t>
            </a:r>
          </a:p>
          <a:p>
            <a:pPr algn="r">
              <a:buNone/>
            </a:pPr>
            <a:r>
              <a:rPr lang="ru-RU" sz="1800" dirty="0" smtClean="0"/>
              <a:t>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</a:t>
            </a:r>
            <a:r>
              <a:rPr lang="ru-RU" sz="1800" dirty="0" smtClean="0">
                <a:solidFill>
                  <a:srgbClr val="FF0000"/>
                </a:solidFill>
              </a:rPr>
              <a:t>Любовь </a:t>
            </a:r>
            <a:r>
              <a:rPr lang="ru-RU" sz="1800" dirty="0" smtClean="0"/>
              <a:t>- это желание жить».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Максим Горький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800" dirty="0" smtClean="0"/>
              <a:t>    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5" name="Picture 1" descr="C:\Documents and Settings\Admin\Мои документы\Мои рисунки\sov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3124200" cy="5507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762000"/>
            <a:ext cx="4648200" cy="2743200"/>
          </a:xfrm>
          <a:prstGeom prst="horizontalScroll">
            <a:avLst/>
          </a:prstGeom>
          <a:solidFill>
            <a:srgbClr val="D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i="1" dirty="0" smtClean="0">
                <a:latin typeface="Arno Pro Smbd Caption" pitchFamily="18" charset="0"/>
              </a:rPr>
              <a:t>Люблю отчизну я, но странною любовью! </a:t>
            </a:r>
          </a:p>
          <a:p>
            <a:pPr>
              <a:buNone/>
            </a:pPr>
            <a:r>
              <a:rPr lang="ru-RU" sz="2000" i="1" dirty="0" smtClean="0">
                <a:latin typeface="Arno Pro Smbd Caption" pitchFamily="18" charset="0"/>
              </a:rPr>
              <a:t>Не победит ее рассудок мой. </a:t>
            </a:r>
          </a:p>
          <a:p>
            <a:pPr>
              <a:buNone/>
            </a:pPr>
            <a:r>
              <a:rPr lang="ru-RU" sz="2000" i="1" dirty="0" smtClean="0">
                <a:latin typeface="Arno Pro Smbd Caption" pitchFamily="18" charset="0"/>
              </a:rPr>
              <a:t>Ни слава, купленная кровью, </a:t>
            </a:r>
          </a:p>
          <a:p>
            <a:pPr>
              <a:buNone/>
            </a:pPr>
            <a:r>
              <a:rPr lang="ru-RU" sz="2000" i="1" dirty="0" smtClean="0">
                <a:latin typeface="Arno Pro Smbd Caption" pitchFamily="18" charset="0"/>
              </a:rPr>
              <a:t>Ни полный гордого доверия покой…</a:t>
            </a:r>
          </a:p>
          <a:p>
            <a:pPr>
              <a:buNone/>
            </a:pPr>
            <a:r>
              <a:rPr lang="ru-RU" sz="2000" i="1" dirty="0" smtClean="0">
                <a:latin typeface="Arno Pro Smbd Caption" pitchFamily="18" charset="0"/>
              </a:rPr>
              <a:t>М.Ю. Лермонтов «Родина»</a:t>
            </a:r>
            <a:endParaRPr lang="ru-RU" sz="2000" i="1" dirty="0">
              <a:latin typeface="Arno Pro Smbd Captio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ru-RU" i="1" dirty="0" smtClean="0">
                <a:solidFill>
                  <a:srgbClr val="CC0000"/>
                </a:solidFill>
                <a:latin typeface="Arno Pro Smbd Caption" pitchFamily="18" charset="0"/>
              </a:rPr>
              <a:t>Поэтические строки о любви</a:t>
            </a:r>
            <a:endParaRPr lang="ru-RU" i="1" dirty="0">
              <a:solidFill>
                <a:srgbClr val="CC0000"/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  <a:prstGeom prst="star7">
            <a:avLst/>
          </a:prstGeom>
        </p:spPr>
        <p:txBody>
          <a:bodyPr/>
          <a:lstStyle/>
          <a:p>
            <a:pPr>
              <a:buNone/>
            </a:pPr>
            <a:endParaRPr lang="ru-RU" sz="1800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181600" y="1524000"/>
            <a:ext cx="3962400" cy="4114800"/>
          </a:xfrm>
          <a:prstGeom prst="flowChartPunchedTape">
            <a:avLst/>
          </a:prstGeom>
          <a:solidFill>
            <a:srgbClr val="D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latin typeface="Arno Pro Smbd Caption" pitchFamily="18" charset="0"/>
              </a:rPr>
              <a:t>Родная моя, не смотри устало!</a:t>
            </a:r>
            <a:br>
              <a:rPr lang="ru-RU" sz="2000" i="1" dirty="0" smtClean="0">
                <a:latin typeface="Arno Pro Smbd Caption" pitchFamily="18" charset="0"/>
              </a:rPr>
            </a:br>
            <a:r>
              <a:rPr lang="ru-RU" sz="2000" i="1" dirty="0" smtClean="0">
                <a:latin typeface="Arno Pro Smbd Caption" pitchFamily="18" charset="0"/>
              </a:rPr>
              <a:t>Любовь наша крепче еще теперь.</a:t>
            </a:r>
            <a:br>
              <a:rPr lang="ru-RU" sz="2000" i="1" dirty="0" smtClean="0">
                <a:latin typeface="Arno Pro Smbd Caption" pitchFamily="18" charset="0"/>
              </a:rPr>
            </a:br>
            <a:r>
              <a:rPr lang="ru-RU" sz="2000" i="1" dirty="0" smtClean="0">
                <a:latin typeface="Arno Pro Smbd Caption" pitchFamily="18" charset="0"/>
              </a:rPr>
              <a:t>Ну разве ты плохо меня воспитала?</a:t>
            </a:r>
            <a:br>
              <a:rPr lang="ru-RU" sz="2000" i="1" dirty="0" smtClean="0">
                <a:latin typeface="Arno Pro Smbd Caption" pitchFamily="18" charset="0"/>
              </a:rPr>
            </a:br>
            <a:r>
              <a:rPr lang="ru-RU" sz="2000" i="1" dirty="0" smtClean="0">
                <a:latin typeface="Arno Pro Smbd Caption" pitchFamily="18" charset="0"/>
              </a:rPr>
              <a:t>Верь мне, пожалуйста, очень верь!</a:t>
            </a:r>
          </a:p>
          <a:p>
            <a:r>
              <a:rPr lang="ru-RU" sz="2000" i="1" dirty="0" smtClean="0">
                <a:latin typeface="Arno Pro Smbd Caption" pitchFamily="18" charset="0"/>
              </a:rPr>
              <a:t>                                                 Э. Асадов</a:t>
            </a:r>
            <a:endParaRPr lang="ru-RU" sz="2000" i="1" dirty="0">
              <a:latin typeface="Arno Pro Smbd Captio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3276600"/>
            <a:ext cx="4724400" cy="3200400"/>
          </a:xfrm>
          <a:prstGeom prst="horizontalScroll">
            <a:avLst/>
          </a:prstGeom>
          <a:solidFill>
            <a:srgbClr val="D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latin typeface="Arno Pro Smbd Caption" pitchFamily="18" charset="0"/>
              </a:rPr>
              <a:t>Любовь одна — веселье жизни хладной, </a:t>
            </a:r>
            <a:br>
              <a:rPr lang="ru-RU" sz="2000" i="1" dirty="0" smtClean="0">
                <a:latin typeface="Arno Pro Smbd Caption" pitchFamily="18" charset="0"/>
              </a:rPr>
            </a:br>
            <a:r>
              <a:rPr lang="ru-RU" sz="2000" i="1" dirty="0" smtClean="0">
                <a:latin typeface="Arno Pro Smbd Caption" pitchFamily="18" charset="0"/>
              </a:rPr>
              <a:t>Любовь одна — мучение сердец: </a:t>
            </a:r>
            <a:br>
              <a:rPr lang="ru-RU" sz="2000" i="1" dirty="0" smtClean="0">
                <a:latin typeface="Arno Pro Smbd Caption" pitchFamily="18" charset="0"/>
              </a:rPr>
            </a:br>
            <a:r>
              <a:rPr lang="ru-RU" sz="2000" i="1" dirty="0" smtClean="0">
                <a:latin typeface="Arno Pro Smbd Caption" pitchFamily="18" charset="0"/>
              </a:rPr>
              <a:t>Она дарит один лишь миг отрадный, </a:t>
            </a:r>
            <a:br>
              <a:rPr lang="ru-RU" sz="2000" i="1" dirty="0" smtClean="0">
                <a:latin typeface="Arno Pro Smbd Caption" pitchFamily="18" charset="0"/>
              </a:rPr>
            </a:br>
            <a:r>
              <a:rPr lang="ru-RU" sz="2000" i="1" dirty="0" smtClean="0">
                <a:latin typeface="Arno Pro Smbd Caption" pitchFamily="18" charset="0"/>
              </a:rPr>
              <a:t>А горестям не виден и конец. </a:t>
            </a:r>
          </a:p>
          <a:p>
            <a:pPr algn="ctr"/>
            <a:r>
              <a:rPr lang="ru-RU" sz="2000" i="1" dirty="0" smtClean="0">
                <a:latin typeface="Arno Pro Smbd Caption" pitchFamily="18" charset="0"/>
              </a:rPr>
              <a:t>                                          А.С. Пушкин</a:t>
            </a:r>
            <a:endParaRPr lang="ru-RU" sz="2000" i="1" dirty="0"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90" t="5406" r="3390" b="6756"/>
          <a:stretch>
            <a:fillRect/>
          </a:stretch>
        </p:blipFill>
        <p:spPr bwMode="auto">
          <a:xfrm>
            <a:off x="533400" y="1371600"/>
            <a:ext cx="825304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3716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i="1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u="sng" dirty="0">
                <a:solidFill>
                  <a:schemeClr val="tx1"/>
                </a:solidFill>
              </a:rPr>
              <a:t/>
            </a:r>
            <a:br>
              <a:rPr lang="ru-RU" sz="2800" b="1" i="1" u="sng" dirty="0">
                <a:solidFill>
                  <a:schemeClr val="tx1"/>
                </a:solidFill>
              </a:rPr>
            </a:br>
            <a:r>
              <a:rPr lang="ru-RU" sz="2800" b="1" i="1" u="sng" dirty="0" smtClean="0">
                <a:solidFill>
                  <a:schemeClr val="tx1"/>
                </a:solidFill>
              </a:rPr>
              <a:t/>
            </a:r>
            <a:br>
              <a:rPr lang="ru-RU" sz="2800" b="1" i="1" u="sng" dirty="0" smtClean="0">
                <a:solidFill>
                  <a:schemeClr val="tx1"/>
                </a:solidFill>
              </a:rPr>
            </a:br>
            <a:r>
              <a:rPr lang="ru-RU" sz="2800" b="1" i="1" u="sng" dirty="0" smtClean="0">
                <a:solidFill>
                  <a:schemeClr val="tx1"/>
                </a:solidFill>
              </a:rPr>
              <a:t/>
            </a:r>
            <a:br>
              <a:rPr lang="ru-RU" sz="2800" b="1" i="1" u="sng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Слово </a:t>
            </a: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Любовь</a:t>
            </a:r>
            <a:r>
              <a:rPr lang="ru-RU" sz="2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названиях художественных произведений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2057399"/>
            <a:ext cx="6324600" cy="3581401"/>
          </a:xfrm>
          <a:solidFill>
            <a:srgbClr val="D0A7E3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</a:t>
            </a:r>
            <a:endParaRPr lang="en-US" sz="2000" b="1" dirty="0" smtClean="0"/>
          </a:p>
          <a:p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любовь» (И.С.Тургенев), </a:t>
            </a:r>
            <a:endParaRPr lang="ru-RU" sz="16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к жизни» (Дж. Лондон), </a:t>
            </a:r>
            <a:endParaRPr lang="ru-RU" sz="16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Военно-морская любовь» (В.В.Маяковский), </a:t>
            </a:r>
            <a:endParaRPr lang="ru-RU" sz="16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1" dirty="0" smtClean="0"/>
              <a:t>          </a:t>
            </a:r>
            <a:r>
              <a:rPr lang="ru-RU" sz="1600" b="1" i="1" dirty="0" smtClean="0"/>
              <a:t>«</a:t>
            </a:r>
            <a:r>
              <a:rPr lang="en-US" sz="1600" b="1" i="1" dirty="0" smtClean="0"/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 – дитя любви» (М.Цветаева), </a:t>
            </a:r>
            <a:endParaRPr lang="ru-RU" sz="16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Баллада о любви»(Владимир Высоцкий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о любви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Эдуард </a:t>
            </a:r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Асадов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endParaRPr lang="en-US" sz="16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– она бывает разной»(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О. </a:t>
            </a:r>
            <a:r>
              <a:rPr lang="ru-RU" sz="16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Высотская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«Любовь 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покоряет обманно» (А.Ахматова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«Бессмертная любовь» (Л.Петрушевская).</a:t>
            </a:r>
            <a:endParaRPr lang="ru-RU" sz="1600" i="1" dirty="0" smtClean="0"/>
          </a:p>
          <a:p>
            <a:r>
              <a:rPr lang="ru-RU" sz="16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600" i="1" dirty="0" smtClean="0"/>
          </a:p>
          <a:p>
            <a:r>
              <a:rPr lang="en-US" sz="1600" i="1" dirty="0" smtClean="0"/>
              <a:t>   </a:t>
            </a:r>
            <a:endParaRPr lang="ru-RU" sz="1600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       Рифмы к слову </a:t>
            </a:r>
            <a:r>
              <a:rPr lang="ru-RU" sz="4000" dirty="0" smtClean="0">
                <a:solidFill>
                  <a:srgbClr val="CC0000"/>
                </a:solidFill>
              </a:rPr>
              <a:t>«любовь»</a:t>
            </a:r>
            <a:endParaRPr lang="ru-RU" sz="4000" dirty="0"/>
          </a:p>
        </p:txBody>
      </p:sp>
      <p:pic>
        <p:nvPicPr>
          <p:cNvPr id="6" name="Рисунок 5" descr="горящ. свеча-ан.gif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/>
          </a:blip>
          <a:srcRect t="1736" b="1736"/>
          <a:stretch>
            <a:fillRect/>
          </a:stretch>
        </p:blipFill>
        <p:spPr>
          <a:xfrm>
            <a:off x="3733800" y="1676400"/>
            <a:ext cx="5181600" cy="3962400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52400" y="1600200"/>
            <a:ext cx="3581400" cy="4114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В русском языке у слова </a:t>
            </a:r>
            <a:r>
              <a:rPr lang="ru-RU" sz="2400" dirty="0" smtClean="0">
                <a:solidFill>
                  <a:srgbClr val="CC0000"/>
                </a:solidFill>
              </a:rPr>
              <a:t>"любовь" </a:t>
            </a:r>
            <a:r>
              <a:rPr lang="ru-RU" sz="2400" dirty="0" smtClean="0"/>
              <a:t>есть только шесть точных рифм: </a:t>
            </a:r>
          </a:p>
          <a:p>
            <a:r>
              <a:rPr lang="ru-RU" sz="2400" dirty="0" smtClean="0">
                <a:solidFill>
                  <a:srgbClr val="CC0000"/>
                </a:solidFill>
              </a:rPr>
              <a:t>"бровь"</a:t>
            </a:r>
          </a:p>
          <a:p>
            <a:r>
              <a:rPr lang="ru-RU" sz="2400" dirty="0" smtClean="0">
                <a:solidFill>
                  <a:srgbClr val="CC0000"/>
                </a:solidFill>
              </a:rPr>
              <a:t>"кровь"</a:t>
            </a:r>
          </a:p>
          <a:p>
            <a:r>
              <a:rPr lang="ru-RU" sz="2400" dirty="0" smtClean="0">
                <a:solidFill>
                  <a:srgbClr val="CC0000"/>
                </a:solidFill>
              </a:rPr>
              <a:t>"новь"</a:t>
            </a:r>
          </a:p>
          <a:p>
            <a:r>
              <a:rPr lang="ru-RU" sz="2400" dirty="0" smtClean="0">
                <a:solidFill>
                  <a:srgbClr val="CC0000"/>
                </a:solidFill>
              </a:rPr>
              <a:t>«свекровь"</a:t>
            </a:r>
          </a:p>
          <a:p>
            <a:r>
              <a:rPr lang="ru-RU" sz="2400" dirty="0" smtClean="0">
                <a:solidFill>
                  <a:srgbClr val="CC0000"/>
                </a:solidFill>
              </a:rPr>
              <a:t>"вновь",</a:t>
            </a:r>
          </a:p>
          <a:p>
            <a:r>
              <a:rPr lang="ru-RU" sz="2400" dirty="0" smtClean="0">
                <a:solidFill>
                  <a:srgbClr val="CC0000"/>
                </a:solidFill>
              </a:rPr>
              <a:t>"морковь"</a:t>
            </a:r>
            <a:endParaRPr lang="ru-RU" sz="24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41763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Smbd Caption" pitchFamily="18" charset="0"/>
              </a:rPr>
              <a:t> </a:t>
            </a:r>
            <a:br>
              <a:rPr lang="en-US" sz="32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Smbd Caption" pitchFamily="18" charset="0"/>
              </a:rPr>
            </a:br>
            <a:r>
              <a:rPr lang="ru-RU" sz="3200" b="1" i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Smbd Caption" pitchFamily="18" charset="0"/>
              </a:rPr>
              <a:t>Слово </a:t>
            </a:r>
            <a:r>
              <a:rPr lang="ru-RU" sz="3200" b="1" i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Smbd Caption" pitchFamily="18" charset="0"/>
              </a:rPr>
              <a:t>«любовь» в названиях песен.</a:t>
            </a:r>
            <a:br>
              <a:rPr lang="ru-RU" sz="3200" b="1" i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Smbd Caption" pitchFamily="18" charset="0"/>
              </a:rPr>
            </a:br>
            <a:endParaRPr lang="ru-RU" sz="3200" b="1" i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 любовь-то лебедем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(слова: Лира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Абдуллина,музыка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Л.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Монасыпов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исполнитель: В.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Толкунова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 А любовь как песня</a:t>
            </a:r>
            <a:r>
              <a:rPr lang="ru-RU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(слова: В. Харитонов, музыка: О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Фельцман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исполнитель: Э. Пьеха)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 А любовь рядом была</a:t>
            </a:r>
            <a:r>
              <a:rPr lang="ru-RU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слова: Я. Гальперин,  музыка: И.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Якушенко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исполнитель: Ф.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Михеенко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А любовь права</a:t>
            </a: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(слова: М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Танич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музыка: Е. Мартынов, исполнитель: Е. Мартынов)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 А любовь остается жить</a:t>
            </a:r>
            <a:r>
              <a:rPr lang="ru-RU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(слова: С.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Островой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музыка: Б. Шапиро, исполнитель: Г. Ненашева)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6 А любовь жива</a:t>
            </a:r>
            <a:r>
              <a:rPr lang="ru-RU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(слова: А. Монастырев, О.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Писаржевская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музыка: А.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Бабаджанян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исполнитель: ВИА «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Оризонт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</a:t>
            </a:r>
          </a:p>
          <a:p>
            <a:endParaRPr lang="ru-RU" sz="1400" dirty="0"/>
          </a:p>
        </p:txBody>
      </p:sp>
      <p:pic>
        <p:nvPicPr>
          <p:cNvPr id="9220" name="Picture 4" descr="C:\Documents and Settings\Admin\Рабочий стол\igra-na-pianin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0"/>
            <a:ext cx="2581275" cy="1628775"/>
          </a:xfrm>
          <a:prstGeom prst="rect">
            <a:avLst/>
          </a:prstGeom>
          <a:noFill/>
        </p:spPr>
      </p:pic>
      <p:pic>
        <p:nvPicPr>
          <p:cNvPr id="1033" name="Picture 9" descr="Анимация. Ноты, меняющие цвет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953000"/>
            <a:ext cx="7543800" cy="990600"/>
          </a:xfrm>
          <a:prstGeom prst="rect">
            <a:avLst/>
          </a:prstGeom>
          <a:noFill/>
        </p:spPr>
      </p:pic>
      <p:pic>
        <p:nvPicPr>
          <p:cNvPr id="6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5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9600" y="4876800"/>
            <a:ext cx="472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Антон Викторов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4724400"/>
            <a:ext cx="2895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hlinkClick r:id="rId2"/>
              </a:rPr>
              <a:t>Бурлюк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 Давид Давидович (1882-1967)</a:t>
            </a:r>
            <a:r>
              <a:rPr lang="ru-RU" dirty="0" smtClean="0">
                <a:solidFill>
                  <a:schemeClr val="tx1"/>
                </a:solidFill>
              </a:rPr>
              <a:t> → Любовь и мир.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«Любовь» в живописи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477001" y="1254564"/>
            <a:ext cx="2667000" cy="350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295400"/>
            <a:ext cx="2510180" cy="3467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95400"/>
            <a:ext cx="3288941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525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1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М.Р. Львов. Школьный словарь </a:t>
            </a:r>
            <a:r>
              <a:rPr lang="ru-RU" sz="1600" b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антонимов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русского языка. 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М., «Просвещение», 1987.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Академия наук СССР. Словарь синонимов. Издательство «Наука» Ленинград, 1975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«Русский словарь синонимов»   Алиева Т.С.  </a:t>
            </a:r>
            <a:r>
              <a:rPr lang="ru-RU" sz="1600" b="1" u="sng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portal@gramota.ru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Толковый словарь русского языка С.И. Ожегова и Н.Ю. Шведовой.  </a:t>
            </a:r>
            <a:r>
              <a:rPr lang="ru-RU" sz="1600" b="1" u="sng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portal@gramota.ru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Большая энциклопедия Кирилла и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Мефодия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6Толковый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словарь русского языка: В 4 т. / Под ред. </a:t>
            </a:r>
            <a:r>
              <a:rPr lang="ru-RU" sz="16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Д. Н. Ушакова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- М.: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ин-т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"Сов.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энцикл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."; ОГИЗ;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изд-во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иностр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и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слов., 1935-1940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Большая Российская энциклопедия 2001 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Russ Portal Company Ltd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(электронная версия) </a:t>
            </a:r>
            <a:r>
              <a:rPr lang="ru-RU" sz="1600" b="1" u="sng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portal@gramota.ru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8Словарь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русских синонимов и сходных по смыслу выражений Автор Абрамов Н., 1890 г. </a:t>
            </a:r>
            <a:r>
              <a:rPr lang="ru-RU" sz="1600" b="1" u="sng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portal@gramota.ru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9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Тихонов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А. Н.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Морфемно-орфографический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словарь: Около 100 000 слов / А. Н. Тихонов. - М.: ООО "Издательство АСТ": ООО "Издательство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Астрель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", 2002. - 704 с.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Каталог художественных фильмов  </a:t>
            </a:r>
            <a:r>
              <a:rPr lang="ru-RU" sz="1600" b="1" u="sng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www.inoekino.ru</a:t>
            </a:r>
            <a:r>
              <a:rPr lang="ru-RU" sz="1600" b="1" u="sng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/</a:t>
            </a:r>
            <a:r>
              <a:rPr lang="ru-RU" sz="1600" b="1" u="sng" dirty="0" err="1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cat.php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Каталог популярных песен.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www.alloflyrics.com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 · 37 КБ «Музыка.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Каталог художественных произведений.</a:t>
            </a:r>
            <a:b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60959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Использованная </a:t>
            </a:r>
            <a:r>
              <a:rPr lang="ru-RU" sz="2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литература и ресурсы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 rot="10800000">
            <a:off x="2286000" y="609600"/>
            <a:ext cx="6182327" cy="935038"/>
            <a:chOff x="2486" y="1253"/>
            <a:chExt cx="3274" cy="725"/>
          </a:xfrm>
        </p:grpSpPr>
        <p:sp>
          <p:nvSpPr>
            <p:cNvPr id="4141" name="Rectangle 28"/>
            <p:cNvSpPr>
              <a:spLocks noChangeArrowheads="1"/>
            </p:cNvSpPr>
            <p:nvPr/>
          </p:nvSpPr>
          <p:spPr bwMode="invGray">
            <a:xfrm flipH="1">
              <a:off x="2935" y="1298"/>
              <a:ext cx="2825" cy="674"/>
            </a:xfrm>
            <a:prstGeom prst="rect">
              <a:avLst/>
            </a:prstGeom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ru-RU" b="1" dirty="0" smtClean="0"/>
                <a:t>ЛЕКСИЧЕСКОЕ ЗНАЧЕНИЕ, СИНОНИМЫ, </a:t>
              </a:r>
            </a:p>
            <a:p>
              <a:r>
                <a:rPr lang="ru-RU" b="1" dirty="0" smtClean="0"/>
                <a:t>АНТОНИМЫ</a:t>
              </a:r>
              <a:endParaRPr lang="ru-RU" b="1" dirty="0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 flipH="1">
              <a:off x="2486" y="1253"/>
              <a:ext cx="528" cy="725"/>
              <a:chOff x="1618" y="1968"/>
              <a:chExt cx="302" cy="432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618" y="1968"/>
                <a:ext cx="302" cy="432"/>
                <a:chOff x="2521" y="1920"/>
                <a:chExt cx="1175" cy="1680"/>
              </a:xfrm>
            </p:grpSpPr>
            <p:sp>
              <p:nvSpPr>
                <p:cNvPr id="4147" name="Oval 31"/>
                <p:cNvSpPr>
                  <a:spLocks noChangeArrowheads="1"/>
                </p:cNvSpPr>
                <p:nvPr/>
              </p:nvSpPr>
              <p:spPr bwMode="gray">
                <a:xfrm>
                  <a:off x="2521" y="1920"/>
                  <a:ext cx="1175" cy="1680"/>
                </a:xfrm>
                <a:prstGeom prst="ellipse">
                  <a:avLst/>
                </a:prstGeom>
                <a:solidFill>
                  <a:srgbClr val="FF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8" name="Freeform 32"/>
                <p:cNvSpPr>
                  <a:spLocks/>
                </p:cNvSpPr>
                <p:nvPr/>
              </p:nvSpPr>
              <p:spPr bwMode="gray">
                <a:xfrm>
                  <a:off x="2616" y="2036"/>
                  <a:ext cx="984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473" name="Text Box 33"/>
              <p:cNvSpPr txBox="1">
                <a:spLocks noChangeArrowheads="1"/>
              </p:cNvSpPr>
              <p:nvPr/>
            </p:nvSpPr>
            <p:spPr bwMode="gray">
              <a:xfrm>
                <a:off x="1686" y="2036"/>
                <a:ext cx="67" cy="242"/>
              </a:xfrm>
              <a:prstGeom prst="rect">
                <a:avLst/>
              </a:prstGeom>
              <a:solidFill>
                <a:srgbClr val="FF99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square">
                <a:spAutoFit/>
              </a:bodyPr>
              <a:lstStyle/>
              <a:p>
                <a:pPr algn="ctr" eaLnBrk="0" hangingPunct="0">
                  <a:defRPr/>
                </a:pPr>
                <a:endPara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4144" name="Text Box 35"/>
            <p:cNvSpPr txBox="1">
              <a:spLocks noChangeArrowheads="1"/>
            </p:cNvSpPr>
            <p:nvPr/>
          </p:nvSpPr>
          <p:spPr bwMode="gray">
            <a:xfrm>
              <a:off x="3219" y="1300"/>
              <a:ext cx="2541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ru-RU" sz="2000" b="1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133600" y="1700213"/>
            <a:ext cx="6542088" cy="935037"/>
            <a:chOff x="2213" y="2251"/>
            <a:chExt cx="3547" cy="679"/>
          </a:xfrm>
        </p:grpSpPr>
        <p:sp>
          <p:nvSpPr>
            <p:cNvPr id="4133" name="Rectangle 38"/>
            <p:cNvSpPr>
              <a:spLocks noChangeArrowheads="1"/>
            </p:cNvSpPr>
            <p:nvPr/>
          </p:nvSpPr>
          <p:spPr bwMode="invGray">
            <a:xfrm flipH="1">
              <a:off x="2697" y="2341"/>
              <a:ext cx="3063" cy="56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 flipH="1">
              <a:off x="2213" y="2251"/>
              <a:ext cx="713" cy="679"/>
              <a:chOff x="3938" y="1968"/>
              <a:chExt cx="430" cy="437"/>
            </a:xfrm>
          </p:grpSpPr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139" name="Oval 4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0" name="Freeform 4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483" name="Text Box 43"/>
              <p:cNvSpPr txBox="1">
                <a:spLocks noChangeArrowheads="1"/>
              </p:cNvSpPr>
              <p:nvPr/>
            </p:nvSpPr>
            <p:spPr bwMode="gray">
              <a:xfrm>
                <a:off x="4122" y="2028"/>
                <a:ext cx="71" cy="2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4135" name="Text Box 44"/>
            <p:cNvSpPr txBox="1">
              <a:spLocks noChangeArrowheads="1"/>
            </p:cNvSpPr>
            <p:nvPr/>
          </p:nvSpPr>
          <p:spPr bwMode="black">
            <a:xfrm flipH="1">
              <a:off x="3061" y="2584"/>
              <a:ext cx="2001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36" name="Text Box 45"/>
            <p:cNvSpPr txBox="1">
              <a:spLocks noChangeArrowheads="1"/>
            </p:cNvSpPr>
            <p:nvPr/>
          </p:nvSpPr>
          <p:spPr bwMode="gray">
            <a:xfrm>
              <a:off x="2925" y="2478"/>
              <a:ext cx="25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 b="1" dirty="0" smtClean="0"/>
                <a:t>ЭТИМОЛОГИЯ СЛОВА</a:t>
              </a:r>
              <a:endParaRPr lang="ru-RU" sz="2000" b="1" dirty="0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 rot="10800000">
            <a:off x="2362200" y="2924174"/>
            <a:ext cx="6781800" cy="1008063"/>
            <a:chOff x="1519" y="3158"/>
            <a:chExt cx="4241" cy="680"/>
          </a:xfrm>
        </p:grpSpPr>
        <p:sp>
          <p:nvSpPr>
            <p:cNvPr id="4126" name="Rectangle 47"/>
            <p:cNvSpPr>
              <a:spLocks noChangeArrowheads="1"/>
            </p:cNvSpPr>
            <p:nvPr/>
          </p:nvSpPr>
          <p:spPr bwMode="invGray">
            <a:xfrm flipH="1">
              <a:off x="1762" y="3203"/>
              <a:ext cx="3998" cy="6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AD8A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ru-RU" sz="2000" b="1" dirty="0" smtClean="0"/>
                <a:t>МОРФЕМНОЕ СТРОЕНИЕ, </a:t>
              </a:r>
            </a:p>
            <a:p>
              <a:pPr algn="ctr"/>
              <a:r>
                <a:rPr lang="ru-RU" sz="2000" b="1" dirty="0" smtClean="0"/>
                <a:t>РОДСТВЕННЫЕ СЛОВА</a:t>
              </a:r>
              <a:endParaRPr lang="ru-RU" sz="2000" b="1" dirty="0"/>
            </a:p>
          </p:txBody>
        </p:sp>
        <p:grpSp>
          <p:nvGrpSpPr>
            <p:cNvPr id="9" name="Group 48"/>
            <p:cNvGrpSpPr>
              <a:grpSpLocks/>
            </p:cNvGrpSpPr>
            <p:nvPr/>
          </p:nvGrpSpPr>
          <p:grpSpPr bwMode="auto">
            <a:xfrm flipH="1">
              <a:off x="1519" y="3158"/>
              <a:ext cx="690" cy="680"/>
              <a:chOff x="2016" y="1920"/>
              <a:chExt cx="1680" cy="1680"/>
            </a:xfrm>
          </p:grpSpPr>
          <p:sp>
            <p:nvSpPr>
              <p:cNvPr id="4131" name="Oval 4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2" name="Freeform 5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05 w 1321"/>
                  <a:gd name="T1" fmla="*/ 252 h 712"/>
                  <a:gd name="T2" fmla="*/ 1220 w 1321"/>
                  <a:gd name="T3" fmla="*/ 279 h 712"/>
                  <a:gd name="T4" fmla="*/ 1223 w 1321"/>
                  <a:gd name="T5" fmla="*/ 302 h 712"/>
                  <a:gd name="T6" fmla="*/ 1218 w 1321"/>
                  <a:gd name="T7" fmla="*/ 324 h 712"/>
                  <a:gd name="T8" fmla="*/ 1202 w 1321"/>
                  <a:gd name="T9" fmla="*/ 345 h 712"/>
                  <a:gd name="T10" fmla="*/ 1178 w 1321"/>
                  <a:gd name="T11" fmla="*/ 364 h 712"/>
                  <a:gd name="T12" fmla="*/ 1148 w 1321"/>
                  <a:gd name="T13" fmla="*/ 380 h 712"/>
                  <a:gd name="T14" fmla="*/ 1108 w 1321"/>
                  <a:gd name="T15" fmla="*/ 394 h 712"/>
                  <a:gd name="T16" fmla="*/ 1063 w 1321"/>
                  <a:gd name="T17" fmla="*/ 409 h 712"/>
                  <a:gd name="T18" fmla="*/ 1011 w 1321"/>
                  <a:gd name="T19" fmla="*/ 419 h 712"/>
                  <a:gd name="T20" fmla="*/ 955 w 1321"/>
                  <a:gd name="T21" fmla="*/ 429 h 712"/>
                  <a:gd name="T22" fmla="*/ 896 w 1321"/>
                  <a:gd name="T23" fmla="*/ 436 h 712"/>
                  <a:gd name="T24" fmla="*/ 830 w 1321"/>
                  <a:gd name="T25" fmla="*/ 443 h 712"/>
                  <a:gd name="T26" fmla="*/ 763 w 1321"/>
                  <a:gd name="T27" fmla="*/ 446 h 712"/>
                  <a:gd name="T28" fmla="*/ 737 w 1321"/>
                  <a:gd name="T29" fmla="*/ 448 h 712"/>
                  <a:gd name="T30" fmla="*/ 441 w 1321"/>
                  <a:gd name="T31" fmla="*/ 448 h 712"/>
                  <a:gd name="T32" fmla="*/ 437 w 1321"/>
                  <a:gd name="T33" fmla="*/ 448 h 712"/>
                  <a:gd name="T34" fmla="*/ 379 w 1321"/>
                  <a:gd name="T35" fmla="*/ 445 h 712"/>
                  <a:gd name="T36" fmla="*/ 323 w 1321"/>
                  <a:gd name="T37" fmla="*/ 443 h 712"/>
                  <a:gd name="T38" fmla="*/ 270 w 1321"/>
                  <a:gd name="T39" fmla="*/ 438 h 712"/>
                  <a:gd name="T40" fmla="*/ 219 w 1321"/>
                  <a:gd name="T41" fmla="*/ 434 h 712"/>
                  <a:gd name="T42" fmla="*/ 173 w 1321"/>
                  <a:gd name="T43" fmla="*/ 426 h 712"/>
                  <a:gd name="T44" fmla="*/ 130 w 1321"/>
                  <a:gd name="T45" fmla="*/ 416 h 712"/>
                  <a:gd name="T46" fmla="*/ 94 w 1321"/>
                  <a:gd name="T47" fmla="*/ 408 h 712"/>
                  <a:gd name="T48" fmla="*/ 63 w 1321"/>
                  <a:gd name="T49" fmla="*/ 396 h 712"/>
                  <a:gd name="T50" fmla="*/ 35 w 1321"/>
                  <a:gd name="T51" fmla="*/ 382 h 712"/>
                  <a:gd name="T52" fmla="*/ 18 w 1321"/>
                  <a:gd name="T53" fmla="*/ 366 h 712"/>
                  <a:gd name="T54" fmla="*/ 6 w 1321"/>
                  <a:gd name="T55" fmla="*/ 348 h 712"/>
                  <a:gd name="T56" fmla="*/ 0 w 1321"/>
                  <a:gd name="T57" fmla="*/ 329 h 712"/>
                  <a:gd name="T58" fmla="*/ 0 w 1321"/>
                  <a:gd name="T59" fmla="*/ 327 h 712"/>
                  <a:gd name="T60" fmla="*/ 4 w 1321"/>
                  <a:gd name="T61" fmla="*/ 306 h 712"/>
                  <a:gd name="T62" fmla="*/ 16 w 1321"/>
                  <a:gd name="T63" fmla="*/ 280 h 712"/>
                  <a:gd name="T64" fmla="*/ 47 w 1321"/>
                  <a:gd name="T65" fmla="*/ 232 h 712"/>
                  <a:gd name="T66" fmla="*/ 86 w 1321"/>
                  <a:gd name="T67" fmla="*/ 188 h 712"/>
                  <a:gd name="T68" fmla="*/ 135 w 1321"/>
                  <a:gd name="T69" fmla="*/ 148 h 712"/>
                  <a:gd name="T70" fmla="*/ 188 w 1321"/>
                  <a:gd name="T71" fmla="*/ 111 h 712"/>
                  <a:gd name="T72" fmla="*/ 250 w 1321"/>
                  <a:gd name="T73" fmla="*/ 78 h 712"/>
                  <a:gd name="T74" fmla="*/ 317 w 1321"/>
                  <a:gd name="T75" fmla="*/ 52 h 712"/>
                  <a:gd name="T76" fmla="*/ 384 w 1321"/>
                  <a:gd name="T77" fmla="*/ 29 h 712"/>
                  <a:gd name="T78" fmla="*/ 461 w 1321"/>
                  <a:gd name="T79" fmla="*/ 13 h 712"/>
                  <a:gd name="T80" fmla="*/ 538 w 1321"/>
                  <a:gd name="T81" fmla="*/ 4 h 712"/>
                  <a:gd name="T82" fmla="*/ 618 w 1321"/>
                  <a:gd name="T83" fmla="*/ 0 h 712"/>
                  <a:gd name="T84" fmla="*/ 618 w 1321"/>
                  <a:gd name="T85" fmla="*/ 0 h 712"/>
                  <a:gd name="T86" fmla="*/ 703 w 1321"/>
                  <a:gd name="T87" fmla="*/ 4 h 712"/>
                  <a:gd name="T88" fmla="*/ 785 w 1321"/>
                  <a:gd name="T89" fmla="*/ 14 h 712"/>
                  <a:gd name="T90" fmla="*/ 863 w 1321"/>
                  <a:gd name="T91" fmla="*/ 33 h 712"/>
                  <a:gd name="T92" fmla="*/ 936 w 1321"/>
                  <a:gd name="T93" fmla="*/ 56 h 712"/>
                  <a:gd name="T94" fmla="*/ 1003 w 1321"/>
                  <a:gd name="T95" fmla="*/ 86 h 712"/>
                  <a:gd name="T96" fmla="*/ 1064 w 1321"/>
                  <a:gd name="T97" fmla="*/ 122 h 712"/>
                  <a:gd name="T98" fmla="*/ 1119 w 1321"/>
                  <a:gd name="T99" fmla="*/ 161 h 712"/>
                  <a:gd name="T100" fmla="*/ 1166 w 1321"/>
                  <a:gd name="T101" fmla="*/ 204 h 712"/>
                  <a:gd name="T102" fmla="*/ 1205 w 1321"/>
                  <a:gd name="T103" fmla="*/ 252 h 712"/>
                  <a:gd name="T104" fmla="*/ 1205 w 1321"/>
                  <a:gd name="T105" fmla="*/ 25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491" name="Text Box 51"/>
            <p:cNvSpPr txBox="1">
              <a:spLocks noChangeArrowheads="1"/>
            </p:cNvSpPr>
            <p:nvPr/>
          </p:nvSpPr>
          <p:spPr bwMode="gray">
            <a:xfrm flipH="1">
              <a:off x="1737" y="3240"/>
              <a:ext cx="124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>
              <a:spAutoFit/>
            </a:bodyPr>
            <a:lstStyle/>
            <a:p>
              <a:pPr algn="ctr" eaLnBrk="0" hangingPunct="0">
                <a:defRPr/>
              </a:pPr>
              <a:endPara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129" name="Text Box 52"/>
            <p:cNvSpPr txBox="1">
              <a:spLocks noChangeArrowheads="1"/>
            </p:cNvSpPr>
            <p:nvPr/>
          </p:nvSpPr>
          <p:spPr bwMode="black">
            <a:xfrm flipH="1">
              <a:off x="2330" y="3485"/>
              <a:ext cx="190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pPr algn="r" eaLnBrk="0" hangingPunct="0"/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30" name="Text Box 53"/>
            <p:cNvSpPr txBox="1">
              <a:spLocks noChangeArrowheads="1"/>
            </p:cNvSpPr>
            <p:nvPr/>
          </p:nvSpPr>
          <p:spPr bwMode="gray">
            <a:xfrm>
              <a:off x="2246" y="3386"/>
              <a:ext cx="322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ru-RU" sz="2000" b="1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2514600" y="4165601"/>
            <a:ext cx="6223448" cy="1171576"/>
            <a:chOff x="2483" y="1263"/>
            <a:chExt cx="3349" cy="738"/>
          </a:xfrm>
          <a:solidFill>
            <a:srgbClr val="FF99FF"/>
          </a:solidFill>
        </p:grpSpPr>
        <p:sp>
          <p:nvSpPr>
            <p:cNvPr id="4118" name="Rectangle 55"/>
            <p:cNvSpPr>
              <a:spLocks noChangeArrowheads="1"/>
            </p:cNvSpPr>
            <p:nvPr/>
          </p:nvSpPr>
          <p:spPr bwMode="invGray">
            <a:xfrm flipH="1">
              <a:off x="2934" y="1327"/>
              <a:ext cx="2898" cy="67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 smtClean="0"/>
                <a:t>КРЫЛАТЫЕ СЛОВА И ВЫРАЖЕНИЯ, </a:t>
              </a:r>
            </a:p>
            <a:p>
              <a:pPr algn="ctr"/>
              <a:r>
                <a:rPr lang="ru-RU" b="1" dirty="0" smtClean="0"/>
                <a:t>ПОСЛОВИЦЫ, АФОРИЗМЫ</a:t>
              </a:r>
              <a:endParaRPr lang="ru-RU" b="1" dirty="0"/>
            </a:p>
          </p:txBody>
        </p: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 flipH="1">
              <a:off x="2483" y="1263"/>
              <a:ext cx="755" cy="738"/>
              <a:chOff x="1491" y="1975"/>
              <a:chExt cx="432" cy="440"/>
            </a:xfrm>
            <a:grpFill/>
          </p:grpSpPr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1491" y="1975"/>
                <a:ext cx="432" cy="440"/>
                <a:chOff x="2027" y="1948"/>
                <a:chExt cx="1680" cy="1712"/>
              </a:xfrm>
              <a:grpFill/>
            </p:grpSpPr>
            <p:sp>
              <p:nvSpPr>
                <p:cNvPr id="4124" name="Oval 58"/>
                <p:cNvSpPr>
                  <a:spLocks noChangeArrowheads="1"/>
                </p:cNvSpPr>
                <p:nvPr/>
              </p:nvSpPr>
              <p:spPr bwMode="gray">
                <a:xfrm>
                  <a:off x="2027" y="1980"/>
                  <a:ext cx="1680" cy="1680"/>
                </a:xfrm>
                <a:prstGeom prst="ellipse">
                  <a:avLst/>
                </a:prstGeom>
                <a:solidFill>
                  <a:srgbClr val="D0A7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5" name="Freeform 5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solidFill>
                  <a:srgbClr val="D0A7E3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500" name="Text Box 60"/>
              <p:cNvSpPr txBox="1">
                <a:spLocks noChangeArrowheads="1"/>
              </p:cNvSpPr>
              <p:nvPr/>
            </p:nvSpPr>
            <p:spPr bwMode="gray">
              <a:xfrm>
                <a:off x="1634" y="2016"/>
                <a:ext cx="159" cy="195"/>
              </a:xfrm>
              <a:prstGeom prst="rect">
                <a:avLst/>
              </a:prstGeom>
              <a:solidFill>
                <a:srgbClr val="D0A7E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4120" name="Text Box 61"/>
            <p:cNvSpPr txBox="1">
              <a:spLocks noChangeArrowheads="1"/>
            </p:cNvSpPr>
            <p:nvPr/>
          </p:nvSpPr>
          <p:spPr bwMode="black">
            <a:xfrm flipH="1">
              <a:off x="3262" y="1471"/>
              <a:ext cx="2091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121" name="Text Box 62"/>
            <p:cNvSpPr txBox="1">
              <a:spLocks noChangeArrowheads="1"/>
            </p:cNvSpPr>
            <p:nvPr/>
          </p:nvSpPr>
          <p:spPr bwMode="gray">
            <a:xfrm>
              <a:off x="3262" y="1423"/>
              <a:ext cx="2541" cy="25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ru-RU" sz="2000" b="1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 rot="10800000">
            <a:off x="2895600" y="5486400"/>
            <a:ext cx="5995988" cy="935037"/>
            <a:chOff x="2213" y="2251"/>
            <a:chExt cx="3547" cy="679"/>
          </a:xfrm>
        </p:grpSpPr>
        <p:sp>
          <p:nvSpPr>
            <p:cNvPr id="4110" name="Rectangle 64"/>
            <p:cNvSpPr>
              <a:spLocks noChangeArrowheads="1"/>
            </p:cNvSpPr>
            <p:nvPr/>
          </p:nvSpPr>
          <p:spPr bwMode="invGray">
            <a:xfrm flipH="1">
              <a:off x="2697" y="2341"/>
              <a:ext cx="3063" cy="56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ru-RU" b="1" dirty="0" smtClean="0"/>
                <a:t>СЛОВО В ЛИТЕРАТУРЕ, ЖИВОПИСИ</a:t>
              </a:r>
              <a:endParaRPr lang="ru-RU" b="1" dirty="0"/>
            </a:p>
          </p:txBody>
        </p:sp>
        <p:grpSp>
          <p:nvGrpSpPr>
            <p:cNvPr id="14" name="Group 65"/>
            <p:cNvGrpSpPr>
              <a:grpSpLocks/>
            </p:cNvGrpSpPr>
            <p:nvPr/>
          </p:nvGrpSpPr>
          <p:grpSpPr bwMode="auto">
            <a:xfrm flipH="1">
              <a:off x="2213" y="2251"/>
              <a:ext cx="713" cy="679"/>
              <a:chOff x="3938" y="1968"/>
              <a:chExt cx="430" cy="437"/>
            </a:xfrm>
          </p:grpSpPr>
          <p:grpSp>
            <p:nvGrpSpPr>
              <p:cNvPr id="15" name="Group 66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116" name="Oval 6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17" name="Freeform 6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509" name="Text Box 69"/>
              <p:cNvSpPr txBox="1">
                <a:spLocks noChangeArrowheads="1"/>
              </p:cNvSpPr>
              <p:nvPr/>
            </p:nvSpPr>
            <p:spPr bwMode="gray">
              <a:xfrm>
                <a:off x="4117" y="2027"/>
                <a:ext cx="71" cy="2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>
                <a:spAutoFit/>
              </a:bodyPr>
              <a:lstStyle/>
              <a:p>
                <a:pPr algn="ctr" eaLnBrk="0" hangingPunct="0">
                  <a:defRPr/>
                </a:pPr>
                <a:endPara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4112" name="Text Box 70"/>
            <p:cNvSpPr txBox="1">
              <a:spLocks noChangeArrowheads="1"/>
            </p:cNvSpPr>
            <p:nvPr/>
          </p:nvSpPr>
          <p:spPr bwMode="black">
            <a:xfrm flipH="1">
              <a:off x="3061" y="2584"/>
              <a:ext cx="2001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pPr algn="ctr" eaLnBrk="0" hangingPunct="0"/>
              <a:endParaRPr lang="ru-RU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13" name="Text Box 71"/>
            <p:cNvSpPr txBox="1">
              <a:spLocks noChangeArrowheads="1"/>
            </p:cNvSpPr>
            <p:nvPr/>
          </p:nvSpPr>
          <p:spPr bwMode="gray">
            <a:xfrm>
              <a:off x="2904" y="2587"/>
              <a:ext cx="25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pPr algn="ctr" eaLnBrk="0" hangingPunct="0"/>
              <a:endParaRPr lang="ru-RU" sz="20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106" name="WordArt 73"/>
          <p:cNvSpPr>
            <a:spLocks noChangeArrowheads="1" noChangeShapeType="1" noTextEdit="1"/>
          </p:cNvSpPr>
          <p:nvPr/>
        </p:nvSpPr>
        <p:spPr bwMode="auto">
          <a:xfrm rot="5400000">
            <a:off x="863600" y="585788"/>
            <a:ext cx="936625" cy="863600"/>
          </a:xfrm>
          <a:prstGeom prst="rect">
            <a:avLst/>
          </a:prstGeom>
        </p:spPr>
        <p:txBody>
          <a:bodyPr vert="wordArtVert"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rgbClr val="EA7500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4107" name="WordArt 74"/>
          <p:cNvSpPr>
            <a:spLocks noChangeArrowheads="1" noChangeShapeType="1" noTextEdit="1"/>
          </p:cNvSpPr>
          <p:nvPr/>
        </p:nvSpPr>
        <p:spPr bwMode="auto">
          <a:xfrm rot="5400000">
            <a:off x="755651" y="1628775"/>
            <a:ext cx="1008062" cy="865187"/>
          </a:xfrm>
          <a:prstGeom prst="rect">
            <a:avLst/>
          </a:prstGeom>
        </p:spPr>
        <p:txBody>
          <a:bodyPr vert="wordArtVert"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rect">
                    <a:fillToRect l="100000" t="100000"/>
                  </a:path>
                </a:gradFill>
                <a:latin typeface="Arial"/>
                <a:cs typeface="Arial"/>
              </a:rPr>
              <a:t>Л</a:t>
            </a:r>
          </a:p>
        </p:txBody>
      </p:sp>
      <p:sp>
        <p:nvSpPr>
          <p:cNvPr id="4108" name="WordArt 75"/>
          <p:cNvSpPr>
            <a:spLocks noChangeArrowheads="1" noChangeShapeType="1" noTextEdit="1"/>
          </p:cNvSpPr>
          <p:nvPr/>
        </p:nvSpPr>
        <p:spPr bwMode="auto">
          <a:xfrm rot="5400000">
            <a:off x="790575" y="2601913"/>
            <a:ext cx="1081088" cy="1008062"/>
          </a:xfrm>
          <a:prstGeom prst="rect">
            <a:avLst/>
          </a:prstGeom>
        </p:spPr>
        <p:txBody>
          <a:bodyPr vert="wordArtVert"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l="100000" b="100000"/>
                  </a:path>
                </a:gradFill>
                <a:latin typeface="Arial"/>
                <a:cs typeface="Arial"/>
              </a:rPr>
              <a:t>А</a:t>
            </a:r>
          </a:p>
        </p:txBody>
      </p:sp>
      <p:sp>
        <p:nvSpPr>
          <p:cNvPr id="4109" name="WordArt 76"/>
          <p:cNvSpPr>
            <a:spLocks noChangeArrowheads="1" noChangeShapeType="1" noTextEdit="1"/>
          </p:cNvSpPr>
          <p:nvPr/>
        </p:nvSpPr>
        <p:spPr bwMode="auto">
          <a:xfrm rot="5400000">
            <a:off x="863601" y="3897312"/>
            <a:ext cx="1008062" cy="792163"/>
          </a:xfrm>
          <a:prstGeom prst="rect">
            <a:avLst/>
          </a:prstGeom>
        </p:spPr>
        <p:txBody>
          <a:bodyPr vert="wordArtVert"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rect">
                    <a:fillToRect t="100000" r="100000"/>
                  </a:path>
                </a:gradFill>
                <a:latin typeface="Arial"/>
                <a:cs typeface="Arial"/>
              </a:rPr>
              <a:t>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0A7E3">
                <a:tint val="45000"/>
                <a:satMod val="400000"/>
              </a:srgbClr>
            </a:duotone>
            <a:lum contrast="-40000"/>
          </a:blip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865185" y="-9360"/>
            <a:ext cx="6278815" cy="1355441"/>
            <a:chOff x="2492" y="1248"/>
            <a:chExt cx="3268" cy="724"/>
          </a:xfrm>
        </p:grpSpPr>
        <p:sp>
          <p:nvSpPr>
            <p:cNvPr id="5132" name="Rectangle 28"/>
            <p:cNvSpPr>
              <a:spLocks noChangeArrowheads="1"/>
            </p:cNvSpPr>
            <p:nvPr/>
          </p:nvSpPr>
          <p:spPr bwMode="invGray">
            <a:xfrm rot="10800000" flipH="1">
              <a:off x="3097" y="1298"/>
              <a:ext cx="2663" cy="674"/>
            </a:xfrm>
            <a:prstGeom prst="rect">
              <a:avLst/>
            </a:prstGeom>
            <a:gradFill flip="none" rotWithShape="1">
              <a:gsLst>
                <a:gs pos="0">
                  <a:srgbClr val="FF00FF">
                    <a:tint val="66000"/>
                    <a:satMod val="160000"/>
                  </a:srgbClr>
                </a:gs>
                <a:gs pos="50000">
                  <a:srgbClr val="FF00FF">
                    <a:tint val="44500"/>
                    <a:satMod val="160000"/>
                  </a:srgbClr>
                </a:gs>
                <a:gs pos="100000">
                  <a:srgbClr val="FF00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ru-RU" sz="2000" b="1" dirty="0"/>
                <a:t>ЦЕЛИ  ИССЛЕДОВАНИЯ, </a:t>
              </a:r>
              <a:r>
                <a:rPr lang="ru-RU" sz="2000" b="1" dirty="0" smtClean="0"/>
                <a:t>ЗАДАЧИ</a:t>
              </a: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 flipH="1">
              <a:off x="2492" y="1248"/>
              <a:ext cx="753" cy="724"/>
              <a:chOff x="1487" y="1968"/>
              <a:chExt cx="431" cy="432"/>
            </a:xfrm>
          </p:grpSpPr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1487" y="1968"/>
                <a:ext cx="431" cy="432"/>
                <a:chOff x="2016" y="1920"/>
                <a:chExt cx="1680" cy="1680"/>
              </a:xfrm>
            </p:grpSpPr>
            <p:sp>
              <p:nvSpPr>
                <p:cNvPr id="5138" name="Oval 3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D0A7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9" name="Freeform 32"/>
                <p:cNvSpPr>
                  <a:spLocks/>
                </p:cNvSpPr>
                <p:nvPr/>
              </p:nvSpPr>
              <p:spPr bwMode="gray">
                <a:xfrm>
                  <a:off x="2209" y="1953"/>
                  <a:ext cx="1297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solidFill>
                  <a:srgbClr val="D0A7E3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" name="Text Box 33"/>
              <p:cNvSpPr txBox="1">
                <a:spLocks noChangeArrowheads="1"/>
              </p:cNvSpPr>
              <p:nvPr/>
            </p:nvSpPr>
            <p:spPr bwMode="gray">
              <a:xfrm>
                <a:off x="1616" y="2016"/>
                <a:ext cx="159" cy="241"/>
              </a:xfrm>
              <a:prstGeom prst="rect">
                <a:avLst/>
              </a:prstGeom>
              <a:solidFill>
                <a:srgbClr val="D0A7E3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>
                <a:spAutoFit/>
              </a:bodyPr>
              <a:lstStyle/>
              <a:p>
                <a:pPr algn="ctr" eaLnBrk="0" hangingPunct="0">
                  <a:defRPr/>
                </a:pPr>
                <a:endPara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5134" name="Text Box 34"/>
            <p:cNvSpPr txBox="1">
              <a:spLocks noChangeArrowheads="1"/>
            </p:cNvSpPr>
            <p:nvPr/>
          </p:nvSpPr>
          <p:spPr bwMode="black">
            <a:xfrm flipH="1">
              <a:off x="3359" y="1559"/>
              <a:ext cx="209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pPr eaLnBrk="0" hangingPunct="0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135" name="Text Box 35"/>
            <p:cNvSpPr txBox="1">
              <a:spLocks noChangeArrowheads="1"/>
            </p:cNvSpPr>
            <p:nvPr/>
          </p:nvSpPr>
          <p:spPr bwMode="gray">
            <a:xfrm>
              <a:off x="3219" y="1300"/>
              <a:ext cx="2541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ru-RU" sz="2000" b="1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349250" y="1644651"/>
            <a:ext cx="3790950" cy="3605214"/>
            <a:chOff x="349250" y="1644650"/>
            <a:chExt cx="3571875" cy="3263900"/>
          </a:xfrm>
        </p:grpSpPr>
        <p:sp>
          <p:nvSpPr>
            <p:cNvPr id="22" name="Овальная выноска 21"/>
            <p:cNvSpPr>
              <a:spLocks noChangeArrowheads="1"/>
            </p:cNvSpPr>
            <p:nvPr/>
          </p:nvSpPr>
          <p:spPr bwMode="auto">
            <a:xfrm rot="11487439">
              <a:off x="349250" y="1644650"/>
              <a:ext cx="3571875" cy="3263900"/>
            </a:xfrm>
            <a:prstGeom prst="wedgeEllipseCallout">
              <a:avLst>
                <a:gd name="adj1" fmla="val -35861"/>
                <a:gd name="adj2" fmla="val 79028"/>
              </a:avLst>
            </a:prstGeom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131" name="TextBox 23"/>
            <p:cNvSpPr txBox="1">
              <a:spLocks noChangeArrowheads="1"/>
            </p:cNvSpPr>
            <p:nvPr/>
          </p:nvSpPr>
          <p:spPr bwMode="auto">
            <a:xfrm>
              <a:off x="714215" y="1929219"/>
              <a:ext cx="2714805" cy="306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buFontTx/>
                <a:buAutoNum type="arabicPeriod"/>
              </a:pPr>
              <a:endParaRPr lang="ru-RU" sz="1600" dirty="0">
                <a:solidFill>
                  <a:srgbClr val="0000F2"/>
                </a:solidFill>
                <a:latin typeface="Arial Black" pitchFamily="34" charset="0"/>
              </a:endParaRPr>
            </a:p>
          </p:txBody>
        </p:sp>
      </p:grp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5076825" y="256540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4333875" y="1868488"/>
            <a:ext cx="4554538" cy="4135437"/>
            <a:chOff x="4333875" y="1868488"/>
            <a:chExt cx="4554538" cy="4135437"/>
          </a:xfrm>
        </p:grpSpPr>
        <p:sp>
          <p:nvSpPr>
            <p:cNvPr id="23" name="Овальная выноска 22"/>
            <p:cNvSpPr>
              <a:spLocks noChangeArrowheads="1"/>
            </p:cNvSpPr>
            <p:nvPr/>
          </p:nvSpPr>
          <p:spPr bwMode="auto">
            <a:xfrm rot="7124773">
              <a:off x="4543425" y="1658938"/>
              <a:ext cx="4135437" cy="4554538"/>
            </a:xfrm>
            <a:prstGeom prst="wedgeEllipseCallout">
              <a:avLst>
                <a:gd name="adj1" fmla="val -32241"/>
                <a:gd name="adj2" fmla="val 80634"/>
              </a:avLst>
            </a:prstGeom>
            <a:solidFill>
              <a:srgbClr val="FF99FF"/>
            </a:solidFill>
            <a:ln w="25400" algn="ctr">
              <a:solidFill>
                <a:srgbClr val="006F95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129" name="Text Box 18"/>
            <p:cNvSpPr txBox="1">
              <a:spLocks noChangeArrowheads="1"/>
            </p:cNvSpPr>
            <p:nvPr/>
          </p:nvSpPr>
          <p:spPr bwMode="auto">
            <a:xfrm>
              <a:off x="4932363" y="2349500"/>
              <a:ext cx="31686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b="1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81000" y="27432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создать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энциклопедию 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«любовь».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8200" y="2590800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1.Исследовать слово с научной точки зрения ( 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точки зрения разделов науки о языке)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2. Понаблюдать, как живет слово в фольклоре, в названиях произведений, песен, кинофильмов, в живописи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Лексическое значение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228600" y="3276600"/>
            <a:ext cx="8686800" cy="3429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100" b="1" dirty="0"/>
          </a:p>
          <a:p>
            <a:endParaRPr lang="ru-RU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</a:t>
            </a:r>
          </a:p>
          <a:p>
            <a:pPr>
              <a:buNone/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ЛЮБОВЬ,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любви, </a:t>
            </a:r>
            <a:r>
              <a:rPr lang="ru-RU" sz="1400" i="1" dirty="0" err="1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тв</a:t>
            </a: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любовью, </a:t>
            </a: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ж.</a:t>
            </a:r>
            <a:endParaRPr lang="ru-RU" sz="14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Глубокое эмоциональное влечение, сильное сердечное чувство. 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Чары, ожидание, муки любви. Признание в любви. Объясниться в любви.. </a:t>
            </a:r>
            <a:endParaRPr lang="ru-RU" sz="14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Чувство глубокого расположения, самоотверженной и искренней привязанности. 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Л. к родине, к родителям, к детям. Слепая л.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(всепрощающая). </a:t>
            </a: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Л. к ближнему.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Относиться к своему делу с любовью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(любовно).</a:t>
            </a:r>
            <a:endParaRPr lang="ru-RU" sz="14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Постоянная, сильная склонность, увлечённость чем–</a:t>
            </a:r>
            <a:r>
              <a:rPr lang="ru-RU" sz="1400" dirty="0" err="1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нибудь</a:t>
            </a:r>
            <a:endParaRPr lang="ru-RU" sz="1400" dirty="0" smtClean="0">
              <a:solidFill>
                <a:srgbClr val="CC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Л. к правде, к истине. Л. к балету, к чтению, к театру, спорту. </a:t>
            </a:r>
            <a:endParaRPr lang="ru-RU" sz="14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4.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им. п.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Предмет любви (тот или та, кого кто–н. любит, к кому испытывает влечение, 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Он (она) — его (её) первая (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или </a:t>
            </a: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последняя) л. Он её очередная л.</a:t>
            </a:r>
            <a:endParaRPr lang="ru-RU" sz="14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5.</a:t>
            </a:r>
            <a:r>
              <a:rPr lang="ru-RU" sz="1400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Пристрастие, вкус 2 к чему–н. </a:t>
            </a:r>
            <a:r>
              <a:rPr lang="ru-RU" sz="1400" i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Л. к сладкому, к нарядам, к комфорту.</a:t>
            </a:r>
            <a:endParaRPr lang="ru-RU" sz="14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CC0000"/>
                </a:solidFill>
              </a:rPr>
              <a:t>                                   </a:t>
            </a:r>
            <a:r>
              <a:rPr lang="ru-RU" sz="14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Толковый словарь русского языка С.И. Ожегова и Н.Ю. Шведово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й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 algn="ctr">
              <a:buNone/>
            </a:pPr>
            <a:endParaRPr lang="ru-RU" sz="2600" b="1" i="1" dirty="0">
              <a:solidFill>
                <a:srgbClr val="FFFFFF"/>
              </a:solidFill>
              <a:latin typeface="Magneto" pitchFamily="82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1219200"/>
            <a:ext cx="8610600" cy="1752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just"/>
            <a:endParaRPr lang="ru-RU" sz="1400" b="1" dirty="0" smtClean="0">
              <a:solidFill>
                <a:schemeClr val="bg1"/>
              </a:solidFill>
            </a:endParaRPr>
          </a:p>
          <a:p>
            <a:pPr algn="just"/>
            <a:endParaRPr lang="ru-RU" sz="1400" b="1" dirty="0">
              <a:solidFill>
                <a:schemeClr val="bg1"/>
              </a:solidFill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CC0000"/>
                </a:solidFill>
              </a:rPr>
              <a:t>ЛЮБО'ВЬ</a:t>
            </a:r>
            <a:r>
              <a:rPr lang="ru-RU" sz="1400" b="1" dirty="0">
                <a:solidFill>
                  <a:srgbClr val="CC0000"/>
                </a:solidFill>
              </a:rPr>
              <a:t>, </a:t>
            </a:r>
            <a:r>
              <a:rPr lang="ru-RU" sz="1400" b="1" dirty="0" err="1">
                <a:solidFill>
                  <a:srgbClr val="CC0000"/>
                </a:solidFill>
              </a:rPr>
              <a:t>бви</a:t>
            </a:r>
            <a:r>
              <a:rPr lang="ru-RU" sz="1400" b="1" dirty="0">
                <a:solidFill>
                  <a:srgbClr val="CC0000"/>
                </a:solidFill>
              </a:rPr>
              <a:t>́, </a:t>
            </a:r>
            <a:r>
              <a:rPr lang="ru-RU" sz="1400" b="1" dirty="0" err="1">
                <a:solidFill>
                  <a:srgbClr val="CC0000"/>
                </a:solidFill>
              </a:rPr>
              <a:t>твор</a:t>
            </a:r>
            <a:r>
              <a:rPr lang="ru-RU" sz="1400" b="1" dirty="0">
                <a:solidFill>
                  <a:srgbClr val="CC0000"/>
                </a:solidFill>
              </a:rPr>
              <a:t>. любовью, ж. 1. только ед. </a:t>
            </a:r>
            <a:endParaRPr lang="ru-RU" sz="1400" b="1" dirty="0" smtClean="0">
              <a:solidFill>
                <a:srgbClr val="CC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CC0000"/>
                </a:solidFill>
              </a:rPr>
              <a:t>Чувство </a:t>
            </a:r>
            <a:r>
              <a:rPr lang="ru-RU" sz="1400" b="1" dirty="0">
                <a:solidFill>
                  <a:srgbClr val="CC0000"/>
                </a:solidFill>
              </a:rPr>
              <a:t>привязанности, </a:t>
            </a:r>
            <a:r>
              <a:rPr lang="ru-RU" sz="1400" b="1" dirty="0" smtClean="0">
                <a:solidFill>
                  <a:srgbClr val="CC0000"/>
                </a:solidFill>
              </a:rPr>
              <a:t>основанное </a:t>
            </a:r>
            <a:r>
              <a:rPr lang="ru-RU" sz="1400" b="1" dirty="0">
                <a:solidFill>
                  <a:srgbClr val="CC0000"/>
                </a:solidFill>
              </a:rPr>
              <a:t>на общности интересов, идеалов, </a:t>
            </a:r>
            <a:endParaRPr lang="ru-RU" sz="1400" b="1" dirty="0" smtClean="0">
              <a:solidFill>
                <a:srgbClr val="CC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CC0000"/>
                </a:solidFill>
              </a:rPr>
              <a:t>на </a:t>
            </a:r>
            <a:r>
              <a:rPr lang="ru-RU" sz="1400" b="1" dirty="0">
                <a:solidFill>
                  <a:srgbClr val="CC0000"/>
                </a:solidFill>
              </a:rPr>
              <a:t>готовности отдать свои силы общему делу. Л. к родине. </a:t>
            </a:r>
            <a:endParaRPr lang="ru-RU" sz="1400" b="1" dirty="0" smtClean="0">
              <a:solidFill>
                <a:srgbClr val="CC0000"/>
              </a:solidFill>
            </a:endParaRPr>
          </a:p>
          <a:p>
            <a:pPr lvl="0" algn="r"/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/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Толковый словарь русского языка: В 4 т. / Под ред. Д. Н. Ушакова.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</a:endParaRPr>
          </a:p>
          <a:p>
            <a:pPr algn="r"/>
            <a:endParaRPr lang="ru-RU" sz="1400" dirty="0" smtClean="0">
              <a:solidFill>
                <a:schemeClr val="bg1"/>
              </a:solidFill>
            </a:endParaRPr>
          </a:p>
          <a:p>
            <a:pPr algn="r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2600" b="1" i="1" dirty="0">
              <a:solidFill>
                <a:srgbClr val="FFFFFF"/>
              </a:solidFill>
              <a:latin typeface="Magneto" pitchFamily="82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flipH="1">
            <a:off x="4343400" y="2971800"/>
            <a:ext cx="640081" cy="4572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H="1">
            <a:off x="4191000" y="762000"/>
            <a:ext cx="640081" cy="4572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Синонимы к слову «любовь»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5562600" cy="4343400"/>
          </a:xfrm>
        </p:spPr>
        <p:txBody>
          <a:bodyPr/>
          <a:lstStyle/>
          <a:p>
            <a:pPr lvl="0"/>
            <a:endParaRPr lang="ru-RU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>
              <a:buNone/>
            </a:pPr>
            <a:endParaRPr lang="ru-RU" sz="1100" b="1" dirty="0" smtClean="0"/>
          </a:p>
          <a:p>
            <a:pPr>
              <a:buNone/>
            </a:pPr>
            <a:endParaRPr lang="ru-RU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0" y="1295400"/>
            <a:ext cx="285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Прямоугольник 8"/>
          <p:cNvSpPr/>
          <p:nvPr/>
        </p:nvSpPr>
        <p:spPr>
          <a:xfrm>
            <a:off x="152400" y="1295400"/>
            <a:ext cx="5791200" cy="4401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Счастье, романтика, сердце, влечение, привязанность, склонность, пристрастие, преданность, тяготение, мания, симпатия, верность, благоволение, благорасположение, благосклонность, доброжелательство, предрасположение, амур.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D0A7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Антонимы к слову «любовь»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  <a:solidFill>
            <a:srgbClr val="D0A7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ЛЮБОВЬ </a:t>
            </a:r>
            <a:r>
              <a:rPr lang="ru-RU" sz="2400" b="1" i="1" dirty="0" smtClean="0"/>
              <a:t>— НЕЛЮБОВЬ 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000" i="1" dirty="0" smtClean="0"/>
              <a:t>Теперь и любви-то уже не было, а была нелюбовь к самому себе, к унизительному своему состоянию...</a:t>
            </a:r>
            <a:r>
              <a:rPr lang="ru-RU" sz="2400" dirty="0" smtClean="0"/>
              <a:t> </a:t>
            </a:r>
            <a:r>
              <a:rPr lang="ru-RU" sz="1800" dirty="0" smtClean="0"/>
              <a:t>(С.</a:t>
            </a:r>
            <a:r>
              <a:rPr lang="ru-RU" sz="1800" i="1" dirty="0" smtClean="0"/>
              <a:t>Залыгин. «Незабудка»</a:t>
            </a:r>
            <a:r>
              <a:rPr lang="ru-RU" sz="2400" i="1" dirty="0" smtClean="0"/>
              <a:t>). </a:t>
            </a:r>
          </a:p>
          <a:p>
            <a:r>
              <a:rPr lang="ru-RU" sz="2400" b="1" dirty="0" smtClean="0">
                <a:solidFill>
                  <a:srgbClr val="CC0000"/>
                </a:solidFill>
              </a:rPr>
              <a:t>ЛЮБОВЬ </a:t>
            </a:r>
            <a:r>
              <a:rPr lang="ru-RU" sz="2400" b="1" dirty="0" smtClean="0"/>
              <a:t>— НЕНАВИСТЬ</a:t>
            </a:r>
          </a:p>
          <a:p>
            <a:pPr>
              <a:buNone/>
            </a:pPr>
            <a:r>
              <a:rPr lang="ru-RU" sz="1600" i="1" dirty="0" smtClean="0"/>
              <a:t>       </a:t>
            </a:r>
            <a:r>
              <a:rPr lang="ru-RU" sz="2000" i="1" dirty="0" smtClean="0"/>
              <a:t>Затем нужна любовь, из которой рождается ненависть к противникам твоей любви. </a:t>
            </a:r>
          </a:p>
          <a:p>
            <a:pPr>
              <a:buNone/>
            </a:pPr>
            <a:r>
              <a:rPr lang="ru-RU" sz="2000" i="1" dirty="0" smtClean="0"/>
              <a:t>     М. Светлов. Записные книжки.</a:t>
            </a:r>
            <a:endParaRPr lang="ru-RU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62600" y="1600200"/>
            <a:ext cx="33337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857378" y="-809626"/>
            <a:ext cx="542925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C0000"/>
                </a:solidFill>
              </a:rPr>
              <a:t/>
            </a:r>
            <a:br>
              <a:rPr lang="ru-RU" b="1" i="1" dirty="0" smtClean="0">
                <a:solidFill>
                  <a:srgbClr val="CC0000"/>
                </a:solidFill>
              </a:rPr>
            </a:br>
            <a:r>
              <a:rPr lang="ru-RU" b="1" i="1" dirty="0" smtClean="0">
                <a:solidFill>
                  <a:srgbClr val="CC0000"/>
                </a:solidFill>
              </a:rPr>
              <a:t>Этимология слова</a:t>
            </a:r>
            <a:br>
              <a:rPr lang="ru-RU" b="1" i="1" dirty="0" smtClean="0">
                <a:solidFill>
                  <a:srgbClr val="CC0000"/>
                </a:solidFill>
              </a:rPr>
            </a:br>
            <a:endParaRPr lang="ru-RU" i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C0000"/>
                </a:solidFill>
              </a:rPr>
              <a:t>ЛЮБОВЬ</a:t>
            </a:r>
            <a:r>
              <a:rPr lang="ru-RU" sz="1800" dirty="0" smtClean="0">
                <a:solidFill>
                  <a:srgbClr val="CC0000"/>
                </a:solidFill>
              </a:rPr>
              <a:t>. </a:t>
            </a:r>
            <a:r>
              <a:rPr lang="ru-RU" sz="1800" dirty="0" err="1" smtClean="0"/>
              <a:t>Общеслав</a:t>
            </a:r>
            <a:r>
              <a:rPr lang="ru-RU" sz="1800" dirty="0" smtClean="0"/>
              <a:t>. </a:t>
            </a:r>
            <a:r>
              <a:rPr lang="ru-RU" sz="1800" dirty="0" err="1" smtClean="0"/>
              <a:t>Суф</a:t>
            </a:r>
            <a:r>
              <a:rPr lang="ru-RU" sz="1800" dirty="0" smtClean="0"/>
              <a:t>. производное (</a:t>
            </a:r>
            <a:r>
              <a:rPr lang="ru-RU" sz="1800" dirty="0" err="1" smtClean="0"/>
              <a:t>суф</a:t>
            </a:r>
            <a:r>
              <a:rPr lang="ru-RU" sz="1800" dirty="0" smtClean="0"/>
              <a:t>. </a:t>
            </a:r>
            <a:r>
              <a:rPr lang="ru-RU" sz="1800" i="1" dirty="0" smtClean="0"/>
              <a:t>-</a:t>
            </a:r>
            <a:r>
              <a:rPr lang="ru-RU" sz="1800" i="1" dirty="0" err="1" smtClean="0"/>
              <a:t>ы</a:t>
            </a:r>
            <a:r>
              <a:rPr lang="ru-RU" sz="1800" dirty="0" smtClean="0"/>
              <a:t> &lt; </a:t>
            </a:r>
            <a:r>
              <a:rPr lang="ru-RU" sz="1800" i="1" dirty="0" smtClean="0"/>
              <a:t>-</a:t>
            </a:r>
            <a:r>
              <a:rPr lang="ru-RU" sz="1800" i="1" dirty="0" err="1" smtClean="0"/>
              <a:t>ŭ</a:t>
            </a:r>
            <a:r>
              <a:rPr lang="ru-RU" sz="1800" dirty="0" smtClean="0"/>
              <a:t>) от той же основы, что </a:t>
            </a:r>
            <a:r>
              <a:rPr lang="ru-RU" sz="1800" i="1" dirty="0" smtClean="0">
                <a:hlinkClick r:id="rId3"/>
              </a:rPr>
              <a:t>любить</a:t>
            </a:r>
            <a:r>
              <a:rPr lang="ru-RU" sz="1800" dirty="0" smtClean="0"/>
              <a:t>, </a:t>
            </a:r>
            <a:r>
              <a:rPr lang="ru-RU" sz="1800" i="1" dirty="0" smtClean="0">
                <a:hlinkClick r:id="rId4"/>
              </a:rPr>
              <a:t>любой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  Исходное </a:t>
            </a:r>
            <a:r>
              <a:rPr lang="ru-RU" sz="1800" i="1" dirty="0" smtClean="0"/>
              <a:t>любы</a:t>
            </a:r>
            <a:r>
              <a:rPr lang="ru-RU" sz="1800" dirty="0" smtClean="0"/>
              <a:t> &gt; </a:t>
            </a:r>
            <a:r>
              <a:rPr lang="ru-RU" sz="1800" i="1" dirty="0" smtClean="0"/>
              <a:t>любовь</a:t>
            </a:r>
            <a:r>
              <a:rPr lang="ru-RU" sz="1800" dirty="0" smtClean="0"/>
              <a:t> — под влиянием форм косв. падежей (род. </a:t>
            </a:r>
            <a:r>
              <a:rPr lang="ru-RU" sz="1800" dirty="0" err="1" smtClean="0"/>
              <a:t>п.</a:t>
            </a:r>
            <a:r>
              <a:rPr lang="ru-RU" sz="1800" i="1" dirty="0" err="1" smtClean="0"/>
              <a:t>любъве</a:t>
            </a:r>
            <a:r>
              <a:rPr lang="ru-RU" sz="1800" dirty="0" smtClean="0"/>
              <a:t>, вин. п. </a:t>
            </a:r>
            <a:r>
              <a:rPr lang="ru-RU" sz="1800" i="1" dirty="0" err="1" smtClean="0"/>
              <a:t>любъвь</a:t>
            </a:r>
            <a:r>
              <a:rPr lang="ru-RU" sz="1800" dirty="0" smtClean="0"/>
              <a:t> и т. д.), аналогично </a:t>
            </a:r>
            <a:r>
              <a:rPr lang="ru-RU" sz="1800" i="1" dirty="0" smtClean="0">
                <a:hlinkClick r:id="rId5"/>
              </a:rPr>
              <a:t>свекровь</a:t>
            </a:r>
            <a:r>
              <a:rPr lang="ru-RU" sz="1800" dirty="0" smtClean="0"/>
              <a:t>, </a:t>
            </a:r>
            <a:r>
              <a:rPr lang="ru-RU" sz="1800" i="1" dirty="0" smtClean="0">
                <a:hlinkClick r:id="rId6"/>
              </a:rPr>
              <a:t>морковь</a:t>
            </a:r>
            <a:r>
              <a:rPr lang="ru-RU" sz="1800" dirty="0" smtClean="0"/>
              <a:t>.</a:t>
            </a:r>
          </a:p>
          <a:p>
            <a:endParaRPr lang="ru-RU" sz="14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Славянское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</a:t>
            </a:r>
            <a:r>
              <a:rPr lang="ru-RU" sz="1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«любовь»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от старославянского </a:t>
            </a:r>
            <a:r>
              <a:rPr lang="ru-RU" sz="1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dirty="0" err="1">
                <a:solidFill>
                  <a:srgbClr val="CC0000"/>
                </a:solidFill>
                <a:latin typeface="+mn-lt"/>
                <a:ea typeface="+mn-ea"/>
                <a:cs typeface="+mn-cs"/>
              </a:rPr>
              <a:t>шлюб</a:t>
            </a:r>
            <a:r>
              <a:rPr lang="ru-RU" sz="1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буквально означает </a:t>
            </a:r>
            <a:r>
              <a:rPr lang="ru-RU" sz="1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«союз, соединение, единение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b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согласие»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Любовь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ответ на множество вопросов жизни , бальзам на серые раны , образ жизни . Человек  стремится к гармонии, любовь помогает ее достичь. Как бы животные не оберегали свое потомство , у людей гораздо более совершенно это чувство , и у людей с высокой культурой , духовностью она наиболее истинна , наиболее красивая и высокая.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Морфемное </a:t>
            </a:r>
            <a:r>
              <a:rPr lang="ru-RU" sz="28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строение слова </a:t>
            </a:r>
            <a:r>
              <a:rPr lang="ru-RU" sz="2800" b="1" i="1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«любовь» </a:t>
            </a:r>
            <a:r>
              <a:rPr lang="ru-RU" sz="28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 его родственников.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95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1600" u="sng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Любовь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Люб/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овь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600" u="sng" dirty="0">
                <a:solidFill>
                  <a:srgbClr val="CC0000"/>
                </a:solidFill>
                <a:latin typeface="+mn-lt"/>
                <a:ea typeface="+mn-ea"/>
                <a:cs typeface="+mn-cs"/>
                <a:hlinkClick r:id="rId2"/>
              </a:rPr>
              <a:t>Люб</a:t>
            </a:r>
            <a:r>
              <a:rPr lang="ru-RU" sz="160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люб/ (мил)</a:t>
            </a:r>
          </a:p>
          <a:p>
            <a:pPr lvl="0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Люба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люб/а (любимая…</a:t>
            </a:r>
          </a:p>
          <a:p>
            <a:pPr lvl="0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Любвеобильный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люб/в/е/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обиль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pPr lvl="0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Любезник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любезн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ик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/…</a:t>
            </a:r>
          </a:p>
          <a:p>
            <a:pPr lvl="0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Любезничать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любезн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ича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pPr lvl="0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Любезность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любезн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/ость/…</a:t>
            </a:r>
          </a:p>
          <a:p>
            <a:pPr lvl="0"/>
            <a:r>
              <a:rPr lang="ru-RU" sz="16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Любезный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любезн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057400"/>
            <a:ext cx="4343400" cy="325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Родственные слова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Любовный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ая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ое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(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кратк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муж. не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употр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;)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вна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вно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1. Проникнутый любовью, вызванный любовью, выражающий любовь. Любовная связь. Любовная записка. Л. бред. Любовная лирика. Л. взгляд. Любовно (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нареч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400" u="sng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Любезничать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,аю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аешь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несов., с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кем-чем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(разг.). Говорить кому-н. любезности, любезно обращаться с кем-н. Л. с женщинами. || Церемониться с кем-н., относиться снисходительно к кому-н. </a:t>
            </a:r>
          </a:p>
          <a:p>
            <a:r>
              <a:rPr lang="ru-RU" sz="14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Любезный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ая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ое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-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зен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зно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1. Предупредительный по отношению к другим, учтивый. Л. прием. Л. ответ. Любезная встреча. Встретили нас очень любезно (нареч.). Человек он очень л. Он был с нами очень…</a:t>
            </a:r>
          </a:p>
          <a:p>
            <a:r>
              <a:rPr lang="ru-RU" sz="14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Любимец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мца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м. Любимый по преимуществу, самый любимый человек. Л. матери. Л. публики. Всеобщий л…</a:t>
            </a:r>
          </a:p>
          <a:p>
            <a:r>
              <a:rPr lang="ru-RU" sz="14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Любование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я, мн. нет, ср. (книжн., с оттенком неодобрительности). Действие по глаг. любоваться. Л. природой. Непрестанное л. самим собой…</a:t>
            </a:r>
          </a:p>
          <a:p>
            <a:r>
              <a:rPr lang="ru-RU" sz="14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Любвеобильный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ая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льбвеобильное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-лен, льна,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льно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(книжн.). Способный много, сильно любить. Любвеобильное сердце…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Толковый </a:t>
            </a: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словарь русского языка: В 4 т.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Под ред. 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Д. Н. Ушакова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./</a:t>
            </a:r>
          </a:p>
          <a:p>
            <a:pPr>
              <a:buNone/>
            </a:pP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1509</Words>
  <Application>Microsoft Office PowerPoint</Application>
  <PresentationFormat>Экран (4:3)</PresentationFormat>
  <Paragraphs>217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    </vt:lpstr>
      <vt:lpstr>Презентация PowerPoint</vt:lpstr>
      <vt:lpstr>Презентация PowerPoint</vt:lpstr>
      <vt:lpstr>Лексическое значение</vt:lpstr>
      <vt:lpstr>Синонимы к слову «любовь»</vt:lpstr>
      <vt:lpstr>Антонимы к слову «любовь»</vt:lpstr>
      <vt:lpstr> Этимология слова </vt:lpstr>
      <vt:lpstr> Морфемное строение слова «любовь» и его родственников. </vt:lpstr>
      <vt:lpstr>Родственные слова</vt:lpstr>
      <vt:lpstr>Крылатые слова и выражения</vt:lpstr>
      <vt:lpstr>Слово  «любовь» в  пословицах и поговорках: </vt:lpstr>
      <vt:lpstr>Частушки </vt:lpstr>
      <vt:lpstr> Афоризмы со словом «любовь». </vt:lpstr>
      <vt:lpstr>Поэтические строки о любви</vt:lpstr>
      <vt:lpstr>    Слово Любовь в названиях художественных произведений   </vt:lpstr>
      <vt:lpstr>       Рифмы к слову «любовь»</vt:lpstr>
      <vt:lpstr>  Слово «любовь» в названиях песен. </vt:lpstr>
      <vt:lpstr>«Любовь» в живописи</vt:lpstr>
      <vt:lpstr> 1.. М.Р. Львов. Школьный словарь антонимов русского языка.  М., «Просвещение», 1987. 2 Академия наук СССР. Словарь синонимов. Издательство «Наука» Ленинград, 1975 3 «Русский словарь синонимов»   Алиева Т.С.  portal@gramota.ru 4 Толковый словарь русского языка С.И. Ожегова и Н.Ю. Шведовой.  portal@gramota.ru             5 Большая энциклопедия Кирилла и Мефодия. 6Толковый словарь русского языка: В 4 т. / Под ред. Д. Н. Ушакова. - М.: Гос. ин-т "Сов. энцикл."; ОГИЗ; Гос. изд-во иностр. и нац. слов., 1935-1940 7 Большая Российская энциклопедия 2001 Russ Portal Company Ltd. (электронная версия) portal@gramota.ru 8Словарь русских синонимов и сходных по смыслу выражений Автор Абрамов Н., 1890 г. portal@gramota.ru 9Тихонов А. Н. Морфемно-орфографический словарь: Около 100 000 слов / А. Н. Тихонов. - М.: ООО "Издательство АСТ": ООО "Издательство Астрель", 2002. - 704 с. 10 Каталог художественных фильмов  www.inoekino.ru/cat.php 11 Каталог популярных песен. www.alloflyrics.com  · 37 КБ «Музыка. 12 Каталог художественных произведений.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Елена</cp:lastModifiedBy>
  <cp:revision>184</cp:revision>
  <cp:lastPrinted>1601-01-01T00:00:00Z</cp:lastPrinted>
  <dcterms:created xsi:type="dcterms:W3CDTF">1601-01-01T00:00:00Z</dcterms:created>
  <dcterms:modified xsi:type="dcterms:W3CDTF">2015-01-23T04:34:14Z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